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bookmarkIdSeed="2">
  <p:sldMasterIdLst>
    <p:sldMasterId id="2147483666" r:id="rId4"/>
  </p:sldMasterIdLst>
  <p:notesMasterIdLst>
    <p:notesMasterId r:id="rId15"/>
  </p:notesMasterIdLst>
  <p:sldIdLst>
    <p:sldId id="263" r:id="rId5"/>
    <p:sldId id="491" r:id="rId6"/>
    <p:sldId id="448" r:id="rId7"/>
    <p:sldId id="449" r:id="rId8"/>
    <p:sldId id="450" r:id="rId9"/>
    <p:sldId id="285" r:id="rId10"/>
    <p:sldId id="468" r:id="rId11"/>
    <p:sldId id="278" r:id="rId12"/>
    <p:sldId id="293" r:id="rId13"/>
    <p:sldId id="294" r:id="rId14"/>
  </p:sldIdLst>
  <p:sldSz cx="15240000" cy="8572500"/>
  <p:notesSz cx="9926638" cy="6797675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Roboto Slab" panose="020B0604020202020204" charset="0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marcy.vigoda@gmail.com" initials="m [7]" lastIdx="1" clrIdx="6"/>
  <p:cmAuthor id="1" name="marcy.vigoda@gmail.com" initials="m" lastIdx="1" clrIdx="0"/>
  <p:cmAuthor id="2" name="marcy.vigoda@gmail.com" initials="m [2]" lastIdx="1" clrIdx="1"/>
  <p:cmAuthor id="3" name="marcy.vigoda@gmail.com" initials="m [3]" lastIdx="1" clrIdx="2"/>
  <p:cmAuthor id="4" name="marcy.vigoda@gmail.com" initials="m [4]" lastIdx="1" clrIdx="3"/>
  <p:cmAuthor id="5" name="marcy.vigoda@gmail.com" initials="m [5]" lastIdx="1" clrIdx="4"/>
  <p:cmAuthor id="6" name="marcy.vigoda@gmail.com" initials="m [6]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8FD8"/>
    <a:srgbClr val="414140"/>
    <a:srgbClr val="5086B9"/>
    <a:srgbClr val="2143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498"/>
    <p:restoredTop sz="66439"/>
  </p:normalViewPr>
  <p:slideViewPr>
    <p:cSldViewPr>
      <p:cViewPr varScale="1">
        <p:scale>
          <a:sx n="33" d="100"/>
          <a:sy n="33" d="100"/>
        </p:scale>
        <p:origin x="936" y="3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1543" cy="341143"/>
          </a:xfrm>
          <a:prstGeom prst="rect">
            <a:avLst/>
          </a:prstGeom>
        </p:spPr>
        <p:txBody>
          <a:bodyPr vert="horz" lIns="64218" tIns="32109" rIns="64218" bIns="32109" rtlCol="0"/>
          <a:lstStyle>
            <a:lvl1pPr algn="l">
              <a:defRPr sz="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3027" y="0"/>
            <a:ext cx="4301543" cy="341143"/>
          </a:xfrm>
          <a:prstGeom prst="rect">
            <a:avLst/>
          </a:prstGeom>
        </p:spPr>
        <p:txBody>
          <a:bodyPr vert="horz" lIns="64218" tIns="32109" rIns="64218" bIns="32109" rtlCol="0"/>
          <a:lstStyle>
            <a:lvl1pPr algn="r">
              <a:defRPr sz="800"/>
            </a:lvl1pPr>
          </a:lstStyle>
          <a:p>
            <a:fld id="{149E86FE-BCE6-40CC-8D66-A7AE93EA2293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849313"/>
            <a:ext cx="4078288" cy="2295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64218" tIns="32109" rIns="64218" bIns="3210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664" y="3271697"/>
            <a:ext cx="7941310" cy="2676270"/>
          </a:xfrm>
          <a:prstGeom prst="rect">
            <a:avLst/>
          </a:prstGeom>
        </p:spPr>
        <p:txBody>
          <a:bodyPr vert="horz" lIns="64218" tIns="32109" rIns="64218" bIns="3210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533"/>
            <a:ext cx="4301543" cy="341142"/>
          </a:xfrm>
          <a:prstGeom prst="rect">
            <a:avLst/>
          </a:prstGeom>
        </p:spPr>
        <p:txBody>
          <a:bodyPr vert="horz" lIns="64218" tIns="32109" rIns="64218" bIns="32109" rtlCol="0" anchor="b"/>
          <a:lstStyle>
            <a:lvl1pPr algn="l">
              <a:defRPr sz="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3027" y="6456533"/>
            <a:ext cx="4301543" cy="341142"/>
          </a:xfrm>
          <a:prstGeom prst="rect">
            <a:avLst/>
          </a:prstGeom>
        </p:spPr>
        <p:txBody>
          <a:bodyPr vert="horz" lIns="64218" tIns="32109" rIns="64218" bIns="32109" rtlCol="0" anchor="b"/>
          <a:lstStyle>
            <a:lvl1pPr algn="r">
              <a:defRPr sz="800"/>
            </a:lvl1pPr>
          </a:lstStyle>
          <a:p>
            <a:fld id="{8E3CD69B-DFFA-4966-B760-0CD9C5D52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400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924175" y="849313"/>
            <a:ext cx="4078288" cy="22955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CD69B-DFFA-4966-B760-0CD9C5D521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135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3CD69B-DFFA-4966-B760-0CD9C5D521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602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3CD69B-DFFA-4966-B760-0CD9C5D521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365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7A277-25C6-9843-B0E9-CABB2BF8A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5000" y="1402954"/>
            <a:ext cx="11430000" cy="2984500"/>
          </a:xfrm>
        </p:spPr>
        <p:txBody>
          <a:bodyPr anchor="b"/>
          <a:lstStyle>
            <a:lvl1pPr algn="ctr">
              <a:defRPr sz="7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0406DF-F561-C04D-A80B-A1941AF7D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5000" y="4502547"/>
            <a:ext cx="11430000" cy="2069703"/>
          </a:xfrm>
        </p:spPr>
        <p:txBody>
          <a:bodyPr/>
          <a:lstStyle>
            <a:lvl1pPr marL="0" indent="0" algn="ctr">
              <a:buNone/>
              <a:defRPr sz="3000"/>
            </a:lvl1pPr>
            <a:lvl2pPr marL="571500" indent="0" algn="ctr">
              <a:buNone/>
              <a:defRPr sz="2500"/>
            </a:lvl2pPr>
            <a:lvl3pPr marL="1143000" indent="0" algn="ctr">
              <a:buNone/>
              <a:defRPr sz="2250"/>
            </a:lvl3pPr>
            <a:lvl4pPr marL="1714500" indent="0" algn="ctr">
              <a:buNone/>
              <a:defRPr sz="2000"/>
            </a:lvl4pPr>
            <a:lvl5pPr marL="2286000" indent="0" algn="ctr">
              <a:buNone/>
              <a:defRPr sz="2000"/>
            </a:lvl5pPr>
            <a:lvl6pPr marL="2857500" indent="0" algn="ctr">
              <a:buNone/>
              <a:defRPr sz="2000"/>
            </a:lvl6pPr>
            <a:lvl7pPr marL="3429000" indent="0" algn="ctr">
              <a:buNone/>
              <a:defRPr sz="2000"/>
            </a:lvl7pPr>
            <a:lvl8pPr marL="4000500" indent="0" algn="ctr">
              <a:buNone/>
              <a:defRPr sz="2000"/>
            </a:lvl8pPr>
            <a:lvl9pPr marL="45720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697B4-978F-A946-AE01-072DAAB64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E7550-8F98-7A44-AAB9-981B77C59590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EC33F-1B57-3F48-AC80-D0FAC96C3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DCCC9-D1BE-0749-9E8F-CEA3E993E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2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2F87F-D48A-C144-B27E-DD0D939A4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0CB084-602D-504B-A1F3-AFB7580A5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D46BE-4F96-5A44-84A1-8A7D524EE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8EAF4-B162-AD44-87FE-EFFA0A22B5CD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3E6A0-8103-DA42-92B2-0F62062BD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F0ED6-B6CB-F143-9726-CE62FFE0D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883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29622D-95D8-9E4A-A0FF-8061DA1CE1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906125" y="456406"/>
            <a:ext cx="3286125" cy="726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6B0E09-4CE9-5749-BFDF-76095F76E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47750" y="456406"/>
            <a:ext cx="9667875" cy="72647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017EB2-8D17-514A-9970-AFF44C201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791CC-17A5-6D43-897C-FCF1AC39CC14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92AEF-B84D-4140-B735-524AEF332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D8905-43B5-694F-BEAD-BD4A0E70A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0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0CA4E-E139-3341-B5DA-45F85711A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0391B-9637-4B45-88F6-B28416B0A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D657E-8323-E64B-9D07-4BF442324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C0F9-E0F6-A547-8BBD-3803570C6277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39D9A-CD2A-0D46-AB13-785CA02C5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313D5-D219-174C-8739-1AC819770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757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072B9-1D10-0242-887C-22F41842B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813" y="2137173"/>
            <a:ext cx="13144500" cy="3565921"/>
          </a:xfrm>
        </p:spPr>
        <p:txBody>
          <a:bodyPr anchor="b"/>
          <a:lstStyle>
            <a:lvl1pPr>
              <a:defRPr sz="7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6F558-867F-C545-8F9F-70F949F179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9813" y="5736829"/>
            <a:ext cx="13144500" cy="1875234"/>
          </a:xfrm>
        </p:spPr>
        <p:txBody>
          <a:bodyPr/>
          <a:lstStyle>
            <a:lvl1pPr marL="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1pPr>
            <a:lvl2pPr marL="57150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2pPr>
            <a:lvl3pPr marL="1143000" indent="0">
              <a:buNone/>
              <a:defRPr sz="2250">
                <a:solidFill>
                  <a:schemeClr val="tx1">
                    <a:tint val="75000"/>
                  </a:schemeClr>
                </a:solidFill>
              </a:defRPr>
            </a:lvl3pPr>
            <a:lvl4pPr marL="17145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2860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28575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4290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0005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45720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185D6-2EB1-494E-80F3-95BF546CC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DC373-AE45-794A-8513-51DB8304271F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CB293-55AA-AE4F-A088-E7DBC5499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BE694-3D42-934B-82E1-97C6AFF51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184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1B66B-552F-024E-B453-EE5E37C23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D87B1-38CD-0F4C-913C-C9017D74B6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7750" y="2282031"/>
            <a:ext cx="6477000" cy="5439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7490A-0CBE-674E-8284-30FEA0140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15250" y="2282031"/>
            <a:ext cx="6477000" cy="5439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F3490B-E269-A849-AD9D-2B6F78E2F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0D247-7143-2C4D-BC48-997D2DA03193}" type="datetime1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78867-2668-0A4A-98D3-06D89E1EA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CF8E1A-8DCC-0748-ADEA-FA141E027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402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94A96-10D6-4F4F-83B6-BC6B0E60D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735" y="456407"/>
            <a:ext cx="13144500" cy="16569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8E99A8-176E-E847-B237-258B8BDE2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9736" y="2101454"/>
            <a:ext cx="6447234" cy="1029890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1500" indent="0">
              <a:buNone/>
              <a:defRPr sz="2500" b="1"/>
            </a:lvl2pPr>
            <a:lvl3pPr marL="1143000" indent="0">
              <a:buNone/>
              <a:defRPr sz="2250" b="1"/>
            </a:lvl3pPr>
            <a:lvl4pPr marL="1714500" indent="0">
              <a:buNone/>
              <a:defRPr sz="2000" b="1"/>
            </a:lvl4pPr>
            <a:lvl5pPr marL="2286000" indent="0">
              <a:buNone/>
              <a:defRPr sz="2000" b="1"/>
            </a:lvl5pPr>
            <a:lvl6pPr marL="2857500" indent="0">
              <a:buNone/>
              <a:defRPr sz="2000" b="1"/>
            </a:lvl6pPr>
            <a:lvl7pPr marL="3429000" indent="0">
              <a:buNone/>
              <a:defRPr sz="2000" b="1"/>
            </a:lvl7pPr>
            <a:lvl8pPr marL="4000500" indent="0">
              <a:buNone/>
              <a:defRPr sz="2000" b="1"/>
            </a:lvl8pPr>
            <a:lvl9pPr marL="4572000" indent="0">
              <a:buNone/>
              <a:defRPr sz="2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E14D4C-EB11-0245-8E01-66DF2B0B21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9736" y="3131344"/>
            <a:ext cx="6447234" cy="46057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33EC0F-3832-5141-89BF-D7560A6E72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715250" y="2101454"/>
            <a:ext cx="6478985" cy="1029890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1500" indent="0">
              <a:buNone/>
              <a:defRPr sz="2500" b="1"/>
            </a:lvl2pPr>
            <a:lvl3pPr marL="1143000" indent="0">
              <a:buNone/>
              <a:defRPr sz="2250" b="1"/>
            </a:lvl3pPr>
            <a:lvl4pPr marL="1714500" indent="0">
              <a:buNone/>
              <a:defRPr sz="2000" b="1"/>
            </a:lvl4pPr>
            <a:lvl5pPr marL="2286000" indent="0">
              <a:buNone/>
              <a:defRPr sz="2000" b="1"/>
            </a:lvl5pPr>
            <a:lvl6pPr marL="2857500" indent="0">
              <a:buNone/>
              <a:defRPr sz="2000" b="1"/>
            </a:lvl6pPr>
            <a:lvl7pPr marL="3429000" indent="0">
              <a:buNone/>
              <a:defRPr sz="2000" b="1"/>
            </a:lvl7pPr>
            <a:lvl8pPr marL="4000500" indent="0">
              <a:buNone/>
              <a:defRPr sz="2000" b="1"/>
            </a:lvl8pPr>
            <a:lvl9pPr marL="4572000" indent="0">
              <a:buNone/>
              <a:defRPr sz="2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3A07A4-BADC-1941-AC47-92CFD3CDF0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15250" y="3131344"/>
            <a:ext cx="6478985" cy="46057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11BD6B-4A60-6244-A165-DD7D6EF76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98AD4-9AC0-4D4F-A775-A2CB2577D9CB}" type="datetime1">
              <a:rPr lang="en-US" smtClean="0"/>
              <a:t>7/19/2021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2DADB4-43C2-C54C-BEE1-67F8D7853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6AD78C-DF23-504A-89D0-A5FB36FAB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259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8E9A8-C855-424E-BEE5-7646F415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743652-C361-204B-879B-58ACD48EB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756C9-8753-1D46-97C8-5CD01308BA0D}" type="datetime1">
              <a:rPr lang="en-US" smtClean="0"/>
              <a:t>7/19/2021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467F37-9870-3E45-90E2-0A8111E40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7A77E5-2990-BB47-8F9F-6DB5F3EFB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754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A3038C-8520-B84F-A054-452797AA2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E3A9E-3DE6-894A-A2D5-415FCADCDE1B}" type="datetime1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ED5EA6-6505-4245-8ACA-B8D053CD7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31628-7F6D-3043-A858-939065367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10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2060F-59BF-4A4A-8C93-B97706002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736" y="571500"/>
            <a:ext cx="4915296" cy="2000250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3D30D-E779-C64C-8501-74E6972A4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8985" y="1234282"/>
            <a:ext cx="7715250" cy="6092031"/>
          </a:xfrm>
        </p:spPr>
        <p:txBody>
          <a:bodyPr/>
          <a:lstStyle>
            <a:lvl1pPr>
              <a:defRPr sz="4000"/>
            </a:lvl1pPr>
            <a:lvl2pPr>
              <a:defRPr sz="3500"/>
            </a:lvl2pPr>
            <a:lvl3pPr>
              <a:defRPr sz="30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C69592-C846-2447-A09C-32F7A07625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9736" y="2571750"/>
            <a:ext cx="4915296" cy="4764485"/>
          </a:xfrm>
        </p:spPr>
        <p:txBody>
          <a:bodyPr/>
          <a:lstStyle>
            <a:lvl1pPr marL="0" indent="0">
              <a:buNone/>
              <a:defRPr sz="2000"/>
            </a:lvl1pPr>
            <a:lvl2pPr marL="571500" indent="0">
              <a:buNone/>
              <a:defRPr sz="1750"/>
            </a:lvl2pPr>
            <a:lvl3pPr marL="1143000" indent="0">
              <a:buNone/>
              <a:defRPr sz="1500"/>
            </a:lvl3pPr>
            <a:lvl4pPr marL="1714500" indent="0">
              <a:buNone/>
              <a:defRPr sz="1250"/>
            </a:lvl4pPr>
            <a:lvl5pPr marL="2286000" indent="0">
              <a:buNone/>
              <a:defRPr sz="1250"/>
            </a:lvl5pPr>
            <a:lvl6pPr marL="2857500" indent="0">
              <a:buNone/>
              <a:defRPr sz="1250"/>
            </a:lvl6pPr>
            <a:lvl7pPr marL="3429000" indent="0">
              <a:buNone/>
              <a:defRPr sz="1250"/>
            </a:lvl7pPr>
            <a:lvl8pPr marL="4000500" indent="0">
              <a:buNone/>
              <a:defRPr sz="1250"/>
            </a:lvl8pPr>
            <a:lvl9pPr marL="4572000" indent="0">
              <a:buNone/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E8A06-8B3B-E04B-9A20-FE5C6B07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46E00-163B-CB40-9CC5-C81F7667402F}" type="datetime1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9A5E8-5C1A-C046-9F8C-79C318298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45220-8AC4-8A4C-9198-567C7B60A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801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FB8F1-1B69-F248-8873-E46844AD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736" y="571500"/>
            <a:ext cx="4915296" cy="2000250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EF9E69-FF7D-2444-823E-42351A6313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78985" y="1234282"/>
            <a:ext cx="7715250" cy="6092031"/>
          </a:xfrm>
        </p:spPr>
        <p:txBody>
          <a:bodyPr/>
          <a:lstStyle>
            <a:lvl1pPr marL="0" indent="0">
              <a:buNone/>
              <a:defRPr sz="4000"/>
            </a:lvl1pPr>
            <a:lvl2pPr marL="571500" indent="0">
              <a:buNone/>
              <a:defRPr sz="3500"/>
            </a:lvl2pPr>
            <a:lvl3pPr marL="1143000" indent="0">
              <a:buNone/>
              <a:defRPr sz="3000"/>
            </a:lvl3pPr>
            <a:lvl4pPr marL="1714500" indent="0">
              <a:buNone/>
              <a:defRPr sz="2500"/>
            </a:lvl4pPr>
            <a:lvl5pPr marL="2286000" indent="0">
              <a:buNone/>
              <a:defRPr sz="2500"/>
            </a:lvl5pPr>
            <a:lvl6pPr marL="2857500" indent="0">
              <a:buNone/>
              <a:defRPr sz="2500"/>
            </a:lvl6pPr>
            <a:lvl7pPr marL="3429000" indent="0">
              <a:buNone/>
              <a:defRPr sz="2500"/>
            </a:lvl7pPr>
            <a:lvl8pPr marL="4000500" indent="0">
              <a:buNone/>
              <a:defRPr sz="2500"/>
            </a:lvl8pPr>
            <a:lvl9pPr marL="4572000" indent="0">
              <a:buNone/>
              <a:defRPr sz="2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86405-DE0E-194E-96F6-D501A18841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9736" y="2571750"/>
            <a:ext cx="4915296" cy="4764485"/>
          </a:xfrm>
        </p:spPr>
        <p:txBody>
          <a:bodyPr/>
          <a:lstStyle>
            <a:lvl1pPr marL="0" indent="0">
              <a:buNone/>
              <a:defRPr sz="2000"/>
            </a:lvl1pPr>
            <a:lvl2pPr marL="571500" indent="0">
              <a:buNone/>
              <a:defRPr sz="1750"/>
            </a:lvl2pPr>
            <a:lvl3pPr marL="1143000" indent="0">
              <a:buNone/>
              <a:defRPr sz="1500"/>
            </a:lvl3pPr>
            <a:lvl4pPr marL="1714500" indent="0">
              <a:buNone/>
              <a:defRPr sz="1250"/>
            </a:lvl4pPr>
            <a:lvl5pPr marL="2286000" indent="0">
              <a:buNone/>
              <a:defRPr sz="1250"/>
            </a:lvl5pPr>
            <a:lvl6pPr marL="2857500" indent="0">
              <a:buNone/>
              <a:defRPr sz="1250"/>
            </a:lvl6pPr>
            <a:lvl7pPr marL="3429000" indent="0">
              <a:buNone/>
              <a:defRPr sz="1250"/>
            </a:lvl7pPr>
            <a:lvl8pPr marL="4000500" indent="0">
              <a:buNone/>
              <a:defRPr sz="1250"/>
            </a:lvl8pPr>
            <a:lvl9pPr marL="4572000" indent="0">
              <a:buNone/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CA18C-D381-7D47-96D4-80536BC26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57E87-2DBA-374F-A84A-1E7E4994D259}" type="datetime1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DF29A7-5C2E-3C4A-A13B-7444AF6F3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F95868-5409-C446-956B-8ADDB336E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76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129591-28CA-4F4A-B9E4-252123EAF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0" y="456407"/>
            <a:ext cx="13144500" cy="16569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8B454-968C-1B4D-A12F-BC2920CD89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7750" y="2282031"/>
            <a:ext cx="13144500" cy="5439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966B8-5D86-0049-8972-DE22EAA462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750" y="7945438"/>
            <a:ext cx="34290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81374-CACE-6E42-A9CF-3BFF43F4A853}" type="datetime1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E954-DE7E-B342-A8E6-1A16A90ABD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48250" y="7945438"/>
            <a:ext cx="51435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spcBef>
                <a:spcPts val="25"/>
              </a:spcBef>
            </a:pPr>
            <a:r>
              <a:rPr lang="en-US" spc="-5"/>
              <a:t>Photo: OCHA/ </a:t>
            </a:r>
            <a:r>
              <a:rPr lang="en-US"/>
              <a:t>Charlotte</a:t>
            </a:r>
            <a:r>
              <a:rPr lang="en-US" spc="-55"/>
              <a:t> </a:t>
            </a:r>
            <a:r>
              <a:rPr lang="en-US"/>
              <a:t>Cans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F7EA2-CB26-C24E-BEA8-6CC9D2CCCE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3250" y="7945438"/>
            <a:ext cx="34290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321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hdr="0" ftr="0" dt="0"/>
  <p:txStyles>
    <p:titleStyle>
      <a:lvl1pPr algn="l" defTabSz="1143000" rtl="0" eaLnBrk="1" latinLnBrk="0" hangingPunct="1">
        <a:lnSpc>
          <a:spcPct val="90000"/>
        </a:lnSpc>
        <a:spcBef>
          <a:spcPct val="0"/>
        </a:spcBef>
        <a:buNone/>
        <a:defRPr sz="5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1143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57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428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2000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571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microsoft.com/office/2007/relationships/hdphoto" Target="../media/hdphoto20.wdp"/><Relationship Id="rId7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21.wdp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tiff"/><Relationship Id="rId7" Type="http://schemas.microsoft.com/office/2007/relationships/hdphoto" Target="../media/hdphoto3.wdp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3.png"/><Relationship Id="rId4" Type="http://schemas.openxmlformats.org/officeDocument/2006/relationships/image" Target="../media/image10.png"/><Relationship Id="rId9" Type="http://schemas.microsoft.com/office/2007/relationships/hdphoto" Target="../media/hdphoto4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microsoft.com/office/2007/relationships/hdphoto" Target="../media/hdphoto9.wdp"/><Relationship Id="rId3" Type="http://schemas.openxmlformats.org/officeDocument/2006/relationships/image" Target="../media/image9.tiff"/><Relationship Id="rId7" Type="http://schemas.microsoft.com/office/2007/relationships/hdphoto" Target="../media/hdphoto6.wdp"/><Relationship Id="rId12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microsoft.com/office/2007/relationships/hdphoto" Target="../media/hdphoto8.wdp"/><Relationship Id="rId5" Type="http://schemas.microsoft.com/office/2007/relationships/hdphoto" Target="../media/hdphoto5.wdp"/><Relationship Id="rId10" Type="http://schemas.openxmlformats.org/officeDocument/2006/relationships/image" Target="../media/image12.png"/><Relationship Id="rId4" Type="http://schemas.openxmlformats.org/officeDocument/2006/relationships/image" Target="../media/image13.png"/><Relationship Id="rId9" Type="http://schemas.microsoft.com/office/2007/relationships/hdphoto" Target="../media/hdphoto7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2.wdp"/><Relationship Id="rId13" Type="http://schemas.microsoft.com/office/2007/relationships/hdphoto" Target="../media/hdphoto14.wdp"/><Relationship Id="rId3" Type="http://schemas.openxmlformats.org/officeDocument/2006/relationships/image" Target="../media/image11.png"/><Relationship Id="rId7" Type="http://schemas.openxmlformats.org/officeDocument/2006/relationships/image" Target="../media/image12.png"/><Relationship Id="rId12" Type="http://schemas.microsoft.com/office/2007/relationships/hdphoto" Target="../media/hdphoto6.wdp"/><Relationship Id="rId2" Type="http://schemas.openxmlformats.org/officeDocument/2006/relationships/image" Target="../media/image15.tiff"/><Relationship Id="rId16" Type="http://schemas.microsoft.com/office/2007/relationships/hdphoto" Target="../media/hdphoto16.wdp"/><Relationship Id="rId1" Type="http://schemas.openxmlformats.org/officeDocument/2006/relationships/slideLayout" Target="../slideLayouts/slideLayout1.xml"/><Relationship Id="rId6" Type="http://schemas.microsoft.com/office/2007/relationships/hdphoto" Target="../media/hdphoto11.wdp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5" Type="http://schemas.openxmlformats.org/officeDocument/2006/relationships/image" Target="../media/image16.png"/><Relationship Id="rId10" Type="http://schemas.openxmlformats.org/officeDocument/2006/relationships/image" Target="../media/image9.tiff"/><Relationship Id="rId4" Type="http://schemas.microsoft.com/office/2007/relationships/hdphoto" Target="../media/hdphoto10.wdp"/><Relationship Id="rId9" Type="http://schemas.microsoft.com/office/2007/relationships/hdphoto" Target="../media/hdphoto13.wdp"/><Relationship Id="rId14" Type="http://schemas.microsoft.com/office/2007/relationships/hdphoto" Target="../media/hdphoto15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9.wdp"/><Relationship Id="rId3" Type="http://schemas.openxmlformats.org/officeDocument/2006/relationships/image" Target="../media/image17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8.wdp"/><Relationship Id="rId5" Type="http://schemas.openxmlformats.org/officeDocument/2006/relationships/image" Target="../media/image13.png"/><Relationship Id="rId4" Type="http://schemas.microsoft.com/office/2007/relationships/hdphoto" Target="../media/hdphoto17.wdp"/><Relationship Id="rId9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7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21.wdp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microsoft.com/office/2007/relationships/hdphoto" Target="../media/hdphoto20.wdp"/><Relationship Id="rId7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21.wdp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13590054" y="6656973"/>
            <a:ext cx="1045759" cy="1211379"/>
            <a:chOff x="758286" y="6800850"/>
            <a:chExt cx="999211" cy="1157457"/>
          </a:xfrm>
        </p:grpSpPr>
        <p:sp>
          <p:nvSpPr>
            <p:cNvPr id="11" name="object 11"/>
            <p:cNvSpPr/>
            <p:nvPr/>
          </p:nvSpPr>
          <p:spPr>
            <a:xfrm>
              <a:off x="758286" y="7704828"/>
              <a:ext cx="251409" cy="25347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41739" y="7704820"/>
              <a:ext cx="215303" cy="25347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312917" y="7841745"/>
              <a:ext cx="0" cy="110489"/>
            </a:xfrm>
            <a:custGeom>
              <a:avLst/>
              <a:gdLst/>
              <a:ahLst/>
              <a:cxnLst/>
              <a:rect l="l" t="t" r="r" b="b"/>
              <a:pathLst>
                <a:path h="110490">
                  <a:moveTo>
                    <a:pt x="0" y="0"/>
                  </a:moveTo>
                  <a:lnTo>
                    <a:pt x="0" y="110490"/>
                  </a:lnTo>
                </a:path>
              </a:pathLst>
            </a:custGeom>
            <a:ln w="3268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296572" y="7826506"/>
              <a:ext cx="190500" cy="0"/>
            </a:xfrm>
            <a:custGeom>
              <a:avLst/>
              <a:gdLst/>
              <a:ahLst/>
              <a:cxnLst/>
              <a:rect l="l" t="t" r="r" b="b"/>
              <a:pathLst>
                <a:path w="190500">
                  <a:moveTo>
                    <a:pt x="0" y="0"/>
                  </a:moveTo>
                  <a:lnTo>
                    <a:pt x="190436" y="0"/>
                  </a:lnTo>
                </a:path>
              </a:pathLst>
            </a:custGeom>
            <a:ln w="3047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312917" y="7710935"/>
              <a:ext cx="0" cy="100330"/>
            </a:xfrm>
            <a:custGeom>
              <a:avLst/>
              <a:gdLst/>
              <a:ahLst/>
              <a:cxnLst/>
              <a:rect l="l" t="t" r="r" b="b"/>
              <a:pathLst>
                <a:path h="100329">
                  <a:moveTo>
                    <a:pt x="0" y="0"/>
                  </a:moveTo>
                  <a:lnTo>
                    <a:pt x="0" y="100329"/>
                  </a:lnTo>
                </a:path>
              </a:pathLst>
            </a:custGeom>
            <a:ln w="3268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470644" y="7841758"/>
              <a:ext cx="0" cy="110489"/>
            </a:xfrm>
            <a:custGeom>
              <a:avLst/>
              <a:gdLst/>
              <a:ahLst/>
              <a:cxnLst/>
              <a:rect l="l" t="t" r="r" b="b"/>
              <a:pathLst>
                <a:path h="110490">
                  <a:moveTo>
                    <a:pt x="0" y="0"/>
                  </a:moveTo>
                  <a:lnTo>
                    <a:pt x="0" y="110401"/>
                  </a:lnTo>
                </a:path>
              </a:pathLst>
            </a:custGeom>
            <a:ln w="3272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470644" y="7710935"/>
              <a:ext cx="0" cy="100330"/>
            </a:xfrm>
            <a:custGeom>
              <a:avLst/>
              <a:gdLst/>
              <a:ahLst/>
              <a:cxnLst/>
              <a:rect l="l" t="t" r="r" b="b"/>
              <a:pathLst>
                <a:path h="100329">
                  <a:moveTo>
                    <a:pt x="0" y="0"/>
                  </a:moveTo>
                  <a:lnTo>
                    <a:pt x="0" y="100164"/>
                  </a:lnTo>
                </a:path>
              </a:pathLst>
            </a:custGeom>
            <a:ln w="32727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518356" y="7710935"/>
              <a:ext cx="239141" cy="241223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801256" y="6800850"/>
              <a:ext cx="913310" cy="780272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6"/>
          <p:cNvSpPr/>
          <p:nvPr/>
        </p:nvSpPr>
        <p:spPr>
          <a:xfrm>
            <a:off x="7812393" y="4981915"/>
            <a:ext cx="2830893" cy="106939"/>
          </a:xfrm>
          <a:custGeom>
            <a:avLst/>
            <a:gdLst/>
            <a:ahLst/>
            <a:cxnLst/>
            <a:rect l="l" t="t" r="r" b="b"/>
            <a:pathLst>
              <a:path w="3025775" h="114300">
                <a:moveTo>
                  <a:pt x="0" y="0"/>
                </a:moveTo>
                <a:lnTo>
                  <a:pt x="3025775" y="0"/>
                </a:lnTo>
                <a:lnTo>
                  <a:pt x="3025775" y="114300"/>
                </a:lnTo>
                <a:lnTo>
                  <a:pt x="0" y="1143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87D596-B317-B444-B43E-AEEEB038A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9C47F9-21C4-C941-9087-A808B85FB82D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4439" y="-57150"/>
            <a:ext cx="12819980" cy="8763000"/>
          </a:xfrm>
          <a:prstGeom prst="rect">
            <a:avLst/>
          </a:prstGeom>
        </p:spPr>
      </p:pic>
      <p:sp>
        <p:nvSpPr>
          <p:cNvPr id="31" name="object 6">
            <a:extLst>
              <a:ext uri="{FF2B5EF4-FFF2-40B4-BE49-F238E27FC236}">
                <a16:creationId xmlns:a16="http://schemas.microsoft.com/office/drawing/2014/main" id="{981DB896-A53C-AD44-9D3D-A35D1099B9DA}"/>
              </a:ext>
            </a:extLst>
          </p:cNvPr>
          <p:cNvSpPr/>
          <p:nvPr/>
        </p:nvSpPr>
        <p:spPr>
          <a:xfrm>
            <a:off x="5798249" y="5959439"/>
            <a:ext cx="2830893" cy="106939"/>
          </a:xfrm>
          <a:custGeom>
            <a:avLst/>
            <a:gdLst/>
            <a:ahLst/>
            <a:cxnLst/>
            <a:rect l="l" t="t" r="r" b="b"/>
            <a:pathLst>
              <a:path w="3025775" h="114300">
                <a:moveTo>
                  <a:pt x="0" y="0"/>
                </a:moveTo>
                <a:lnTo>
                  <a:pt x="3025775" y="0"/>
                </a:lnTo>
                <a:lnTo>
                  <a:pt x="3025775" y="114300"/>
                </a:lnTo>
                <a:lnTo>
                  <a:pt x="0" y="114300"/>
                </a:lnTo>
                <a:lnTo>
                  <a:pt x="0" y="0"/>
                </a:lnTo>
                <a:close/>
              </a:path>
            </a:pathLst>
          </a:custGeom>
          <a:solidFill>
            <a:srgbClr val="82B5E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5">
            <a:extLst>
              <a:ext uri="{FF2B5EF4-FFF2-40B4-BE49-F238E27FC236}">
                <a16:creationId xmlns:a16="http://schemas.microsoft.com/office/drawing/2014/main" id="{1C1090A6-0BBC-EB4A-BE2F-91A52128449D}"/>
              </a:ext>
            </a:extLst>
          </p:cNvPr>
          <p:cNvSpPr/>
          <p:nvPr/>
        </p:nvSpPr>
        <p:spPr>
          <a:xfrm>
            <a:off x="-10405" y="0"/>
            <a:ext cx="6131101" cy="8763000"/>
          </a:xfrm>
          <a:custGeom>
            <a:avLst/>
            <a:gdLst>
              <a:gd name="connsiteX0" fmla="*/ 11448645 w 11448645"/>
              <a:gd name="connsiteY0" fmla="*/ 0 h 8572500"/>
              <a:gd name="connsiteX1" fmla="*/ 0 w 11448645"/>
              <a:gd name="connsiteY1" fmla="*/ 0 h 8572500"/>
              <a:gd name="connsiteX2" fmla="*/ 2723745 w 11448645"/>
              <a:gd name="connsiteY2" fmla="*/ 8572500 h 8572500"/>
              <a:gd name="connsiteX3" fmla="*/ 7905345 w 11448645"/>
              <a:gd name="connsiteY3" fmla="*/ 8572500 h 8572500"/>
              <a:gd name="connsiteX4" fmla="*/ 11448645 w 11448645"/>
              <a:gd name="connsiteY4" fmla="*/ 0 h 8572500"/>
              <a:gd name="connsiteX0" fmla="*/ 11448645 w 11448645"/>
              <a:gd name="connsiteY0" fmla="*/ 0 h 8572500"/>
              <a:gd name="connsiteX1" fmla="*/ 0 w 11448645"/>
              <a:gd name="connsiteY1" fmla="*/ 0 h 8572500"/>
              <a:gd name="connsiteX2" fmla="*/ 9728 w 11448645"/>
              <a:gd name="connsiteY2" fmla="*/ 8572500 h 8572500"/>
              <a:gd name="connsiteX3" fmla="*/ 7905345 w 11448645"/>
              <a:gd name="connsiteY3" fmla="*/ 8572500 h 8572500"/>
              <a:gd name="connsiteX4" fmla="*/ 11448645 w 11448645"/>
              <a:gd name="connsiteY4" fmla="*/ 0 h 8572500"/>
              <a:gd name="connsiteX0" fmla="*/ 11438921 w 11438921"/>
              <a:gd name="connsiteY0" fmla="*/ 0 h 8572500"/>
              <a:gd name="connsiteX1" fmla="*/ 2365614 w 11438921"/>
              <a:gd name="connsiteY1" fmla="*/ 241738 h 8572500"/>
              <a:gd name="connsiteX2" fmla="*/ 4 w 11438921"/>
              <a:gd name="connsiteY2" fmla="*/ 8572500 h 8572500"/>
              <a:gd name="connsiteX3" fmla="*/ 7895621 w 11438921"/>
              <a:gd name="connsiteY3" fmla="*/ 8572500 h 8572500"/>
              <a:gd name="connsiteX4" fmla="*/ 11438921 w 11438921"/>
              <a:gd name="connsiteY4" fmla="*/ 0 h 8572500"/>
              <a:gd name="connsiteX0" fmla="*/ 11438925 w 11438925"/>
              <a:gd name="connsiteY0" fmla="*/ 0 h 8572500"/>
              <a:gd name="connsiteX1" fmla="*/ 904680 w 11438925"/>
              <a:gd name="connsiteY1" fmla="*/ 0 h 8572500"/>
              <a:gd name="connsiteX2" fmla="*/ 8 w 11438925"/>
              <a:gd name="connsiteY2" fmla="*/ 8572500 h 8572500"/>
              <a:gd name="connsiteX3" fmla="*/ 7895625 w 11438925"/>
              <a:gd name="connsiteY3" fmla="*/ 8572500 h 8572500"/>
              <a:gd name="connsiteX4" fmla="*/ 11438925 w 11438925"/>
              <a:gd name="connsiteY4" fmla="*/ 0 h 8572500"/>
              <a:gd name="connsiteX0" fmla="*/ 10534245 w 10534245"/>
              <a:gd name="connsiteY0" fmla="*/ 0 h 8572500"/>
              <a:gd name="connsiteX1" fmla="*/ 0 w 10534245"/>
              <a:gd name="connsiteY1" fmla="*/ 0 h 8572500"/>
              <a:gd name="connsiteX2" fmla="*/ 1859549 w 10534245"/>
              <a:gd name="connsiteY2" fmla="*/ 8351783 h 8572500"/>
              <a:gd name="connsiteX3" fmla="*/ 6990945 w 10534245"/>
              <a:gd name="connsiteY3" fmla="*/ 8572500 h 8572500"/>
              <a:gd name="connsiteX4" fmla="*/ 10534245 w 10534245"/>
              <a:gd name="connsiteY4" fmla="*/ 0 h 8572500"/>
              <a:gd name="connsiteX0" fmla="*/ 10556307 w 10556307"/>
              <a:gd name="connsiteY0" fmla="*/ 0 h 8572500"/>
              <a:gd name="connsiteX1" fmla="*/ 22062 w 10556307"/>
              <a:gd name="connsiteY1" fmla="*/ 0 h 8572500"/>
              <a:gd name="connsiteX2" fmla="*/ 259 w 10556307"/>
              <a:gd name="connsiteY2" fmla="*/ 8561990 h 8572500"/>
              <a:gd name="connsiteX3" fmla="*/ 7013007 w 10556307"/>
              <a:gd name="connsiteY3" fmla="*/ 8572500 h 8572500"/>
              <a:gd name="connsiteX4" fmla="*/ 10556307 w 10556307"/>
              <a:gd name="connsiteY4" fmla="*/ 0 h 8572500"/>
              <a:gd name="connsiteX0" fmla="*/ 11283545 w 11283545"/>
              <a:gd name="connsiteY0" fmla="*/ 25400 h 8597900"/>
              <a:gd name="connsiteX1" fmla="*/ 0 w 11283545"/>
              <a:gd name="connsiteY1" fmla="*/ 0 h 8597900"/>
              <a:gd name="connsiteX2" fmla="*/ 727497 w 11283545"/>
              <a:gd name="connsiteY2" fmla="*/ 8587390 h 8597900"/>
              <a:gd name="connsiteX3" fmla="*/ 7740245 w 11283545"/>
              <a:gd name="connsiteY3" fmla="*/ 8597900 h 8597900"/>
              <a:gd name="connsiteX4" fmla="*/ 11283545 w 11283545"/>
              <a:gd name="connsiteY4" fmla="*/ 25400 h 8597900"/>
              <a:gd name="connsiteX0" fmla="*/ 10556089 w 10556089"/>
              <a:gd name="connsiteY0" fmla="*/ 0 h 8572500"/>
              <a:gd name="connsiteX1" fmla="*/ 186944 w 10556089"/>
              <a:gd name="connsiteY1" fmla="*/ 25400 h 8572500"/>
              <a:gd name="connsiteX2" fmla="*/ 41 w 10556089"/>
              <a:gd name="connsiteY2" fmla="*/ 8561990 h 8572500"/>
              <a:gd name="connsiteX3" fmla="*/ 7012789 w 10556089"/>
              <a:gd name="connsiteY3" fmla="*/ 8572500 h 8572500"/>
              <a:gd name="connsiteX4" fmla="*/ 10556089 w 10556089"/>
              <a:gd name="connsiteY4" fmla="*/ 0 h 8572500"/>
              <a:gd name="connsiteX0" fmla="*/ 11207345 w 11207345"/>
              <a:gd name="connsiteY0" fmla="*/ 25400 h 8597900"/>
              <a:gd name="connsiteX1" fmla="*/ 0 w 11207345"/>
              <a:gd name="connsiteY1" fmla="*/ 0 h 8597900"/>
              <a:gd name="connsiteX2" fmla="*/ 651297 w 11207345"/>
              <a:gd name="connsiteY2" fmla="*/ 8587390 h 8597900"/>
              <a:gd name="connsiteX3" fmla="*/ 7664045 w 11207345"/>
              <a:gd name="connsiteY3" fmla="*/ 8597900 h 8597900"/>
              <a:gd name="connsiteX4" fmla="*/ 11207345 w 11207345"/>
              <a:gd name="connsiteY4" fmla="*/ 25400 h 8597900"/>
              <a:gd name="connsiteX0" fmla="*/ 11207345 w 11207345"/>
              <a:gd name="connsiteY0" fmla="*/ 25400 h 8612790"/>
              <a:gd name="connsiteX1" fmla="*/ 0 w 11207345"/>
              <a:gd name="connsiteY1" fmla="*/ 0 h 8612790"/>
              <a:gd name="connsiteX2" fmla="*/ 16297 w 11207345"/>
              <a:gd name="connsiteY2" fmla="*/ 8612790 h 8612790"/>
              <a:gd name="connsiteX3" fmla="*/ 7664045 w 11207345"/>
              <a:gd name="connsiteY3" fmla="*/ 8597900 h 8612790"/>
              <a:gd name="connsiteX4" fmla="*/ 11207345 w 11207345"/>
              <a:gd name="connsiteY4" fmla="*/ 25400 h 861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07345" h="8612790">
                <a:moveTo>
                  <a:pt x="11207345" y="25400"/>
                </a:moveTo>
                <a:lnTo>
                  <a:pt x="0" y="0"/>
                </a:lnTo>
                <a:cubicBezTo>
                  <a:pt x="3243" y="2857500"/>
                  <a:pt x="13054" y="5755290"/>
                  <a:pt x="16297" y="8612790"/>
                </a:cubicBezTo>
                <a:lnTo>
                  <a:pt x="7664045" y="8597900"/>
                </a:lnTo>
                <a:lnTo>
                  <a:pt x="11207345" y="25400"/>
                </a:lnTo>
                <a:close/>
              </a:path>
            </a:pathLst>
          </a:custGeom>
          <a:solidFill>
            <a:srgbClr val="418FDE"/>
          </a:solidFill>
        </p:spPr>
        <p:txBody>
          <a:bodyPr wrap="square" lIns="0" tIns="0" rIns="0" bIns="0" rtlCol="0"/>
          <a:lstStyle/>
          <a:p>
            <a:r>
              <a:rPr lang="en-US" dirty="0">
                <a:solidFill>
                  <a:srgbClr val="538FD8"/>
                </a:solidFill>
              </a:rPr>
              <a:t>W</a:t>
            </a:r>
            <a:endParaRPr dirty="0">
              <a:solidFill>
                <a:srgbClr val="538FD8"/>
              </a:solidFill>
            </a:endParaRPr>
          </a:p>
        </p:txBody>
      </p:sp>
      <p:sp>
        <p:nvSpPr>
          <p:cNvPr id="36" name="object 10">
            <a:extLst>
              <a:ext uri="{FF2B5EF4-FFF2-40B4-BE49-F238E27FC236}">
                <a16:creationId xmlns:a16="http://schemas.microsoft.com/office/drawing/2014/main" id="{A20FF073-53C5-B941-B8DA-EA1E0D031B41}"/>
              </a:ext>
            </a:extLst>
          </p:cNvPr>
          <p:cNvSpPr/>
          <p:nvPr/>
        </p:nvSpPr>
        <p:spPr>
          <a:xfrm>
            <a:off x="1994646" y="6763564"/>
            <a:ext cx="124919" cy="903033"/>
          </a:xfrm>
          <a:custGeom>
            <a:avLst/>
            <a:gdLst/>
            <a:ahLst/>
            <a:cxnLst/>
            <a:rect l="l" t="t" r="r" b="b"/>
            <a:pathLst>
              <a:path w="111759" h="965200">
                <a:moveTo>
                  <a:pt x="111417" y="965200"/>
                </a:moveTo>
                <a:lnTo>
                  <a:pt x="0" y="965200"/>
                </a:lnTo>
                <a:lnTo>
                  <a:pt x="0" y="0"/>
                </a:lnTo>
                <a:lnTo>
                  <a:pt x="111417" y="0"/>
                </a:lnTo>
                <a:lnTo>
                  <a:pt x="111417" y="965200"/>
                </a:lnTo>
                <a:close/>
              </a:path>
            </a:pathLst>
          </a:custGeom>
          <a:solidFill>
            <a:srgbClr val="82B5E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7">
            <a:extLst>
              <a:ext uri="{FF2B5EF4-FFF2-40B4-BE49-F238E27FC236}">
                <a16:creationId xmlns:a16="http://schemas.microsoft.com/office/drawing/2014/main" id="{AA88D0D3-49C9-C345-931E-C58E5B31A0E3}"/>
              </a:ext>
            </a:extLst>
          </p:cNvPr>
          <p:cNvSpPr/>
          <p:nvPr/>
        </p:nvSpPr>
        <p:spPr>
          <a:xfrm>
            <a:off x="2200117" y="6182121"/>
            <a:ext cx="10525283" cy="2065918"/>
          </a:xfrm>
          <a:custGeom>
            <a:avLst/>
            <a:gdLst/>
            <a:ahLst/>
            <a:cxnLst/>
            <a:rect l="l" t="t" r="r" b="b"/>
            <a:pathLst>
              <a:path w="8467725" h="965200">
                <a:moveTo>
                  <a:pt x="0" y="965200"/>
                </a:moveTo>
                <a:lnTo>
                  <a:pt x="8467432" y="965200"/>
                </a:lnTo>
                <a:lnTo>
                  <a:pt x="8467432" y="0"/>
                </a:lnTo>
                <a:lnTo>
                  <a:pt x="0" y="0"/>
                </a:lnTo>
                <a:lnTo>
                  <a:pt x="0" y="965200"/>
                </a:lnTo>
                <a:close/>
              </a:path>
            </a:pathLst>
          </a:custGeom>
          <a:solidFill>
            <a:srgbClr val="144372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9" name="object 9">
            <a:extLst>
              <a:ext uri="{FF2B5EF4-FFF2-40B4-BE49-F238E27FC236}">
                <a16:creationId xmlns:a16="http://schemas.microsoft.com/office/drawing/2014/main" id="{B6BC3CC7-790E-4C47-843D-B25CAB93DFC6}"/>
              </a:ext>
            </a:extLst>
          </p:cNvPr>
          <p:cNvSpPr txBox="1">
            <a:spLocks/>
          </p:cNvSpPr>
          <p:nvPr/>
        </p:nvSpPr>
        <p:spPr>
          <a:xfrm>
            <a:off x="2284639" y="6943937"/>
            <a:ext cx="10439904" cy="622222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11430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4400" dirty="0">
                <a:solidFill>
                  <a:schemeClr val="bg1"/>
                </a:solidFill>
                <a:latin typeface="Roboto Slab"/>
                <a:cs typeface="Roboto Slab"/>
              </a:rPr>
              <a:t>Collective Anticipatory Action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CCFA683-823A-7746-B3A8-F0C9EF565C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2059" y="426473"/>
            <a:ext cx="2438402" cy="282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304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12A19E0-F06A-C24B-811A-B3955F4FFBC2}"/>
              </a:ext>
            </a:extLst>
          </p:cNvPr>
          <p:cNvCxnSpPr>
            <a:cxnSpLocks/>
          </p:cNvCxnSpPr>
          <p:nvPr/>
        </p:nvCxnSpPr>
        <p:spPr>
          <a:xfrm>
            <a:off x="4095750" y="4721510"/>
            <a:ext cx="11144250" cy="0"/>
          </a:xfrm>
          <a:prstGeom prst="line">
            <a:avLst/>
          </a:prstGeom>
          <a:ln w="57150" cap="rnd">
            <a:solidFill>
              <a:srgbClr val="418FD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CAB139A0-FD46-D64D-86C1-79A41331FFF7}"/>
              </a:ext>
            </a:extLst>
          </p:cNvPr>
          <p:cNvSpPr/>
          <p:nvPr/>
        </p:nvSpPr>
        <p:spPr>
          <a:xfrm>
            <a:off x="1399813" y="3390603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you </a:t>
            </a:r>
            <a:r>
              <a:rPr lang="en-US" sz="3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predict </a:t>
            </a:r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what’s going to happen?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9B2F38A-C3AD-0940-A533-7F8FDCC47246}"/>
              </a:ext>
            </a:extLst>
          </p:cNvPr>
          <p:cNvSpPr/>
          <p:nvPr/>
        </p:nvSpPr>
        <p:spPr>
          <a:xfrm>
            <a:off x="5790592" y="3390603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 you have </a:t>
            </a:r>
            <a:r>
              <a:rPr lang="en-US" sz="3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feasible &amp; impactful actions</a:t>
            </a:r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the prediction window?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40BB1396-48C3-204B-BD7D-A59475A70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2438" y="1226376"/>
            <a:ext cx="12001500" cy="1524000"/>
          </a:xfrm>
        </p:spPr>
        <p:txBody>
          <a:bodyPr anchor="t">
            <a:normAutofit/>
          </a:bodyPr>
          <a:lstStyle/>
          <a:p>
            <a:pPr algn="l"/>
            <a:r>
              <a:rPr lang="en-US" sz="5000" dirty="0">
                <a:latin typeface="Roboto Slab" pitchFamily="2" charset="0"/>
                <a:ea typeface="Roboto Slab" pitchFamily="2" charset="0"/>
              </a:rPr>
              <a:t>Asking if anticipatory action </a:t>
            </a:r>
            <a:br>
              <a:rPr lang="en-US" sz="5000" dirty="0">
                <a:latin typeface="Roboto Slab" pitchFamily="2" charset="0"/>
                <a:ea typeface="Roboto Slab" pitchFamily="2" charset="0"/>
              </a:rPr>
            </a:br>
            <a:r>
              <a:rPr lang="en-US" sz="5000" b="1" dirty="0">
                <a:latin typeface="Roboto Slab" pitchFamily="2" charset="0"/>
                <a:ea typeface="Roboto Slab" pitchFamily="2" charset="0"/>
              </a:rPr>
              <a:t>makes sense </a:t>
            </a:r>
            <a:r>
              <a:rPr lang="en-US" sz="5000" dirty="0">
                <a:latin typeface="Roboto Slab" pitchFamily="2" charset="0"/>
                <a:ea typeface="Roboto Slab" pitchFamily="2" charset="0"/>
              </a:rPr>
              <a:t>for specific disasters: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3187F94-D917-5348-A32F-DD15FF8BAECC}"/>
              </a:ext>
            </a:extLst>
          </p:cNvPr>
          <p:cNvSpPr/>
          <p:nvPr/>
        </p:nvSpPr>
        <p:spPr>
          <a:xfrm>
            <a:off x="10181369" y="3390603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you create a </a:t>
            </a:r>
            <a:r>
              <a:rPr lang="en-US" sz="3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plan backed by pre-arranged money?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E3E74F7-DA22-F34E-A3D8-401883FF7654}"/>
              </a:ext>
            </a:extLst>
          </p:cNvPr>
          <p:cNvGrpSpPr/>
          <p:nvPr/>
        </p:nvGrpSpPr>
        <p:grpSpPr>
          <a:xfrm>
            <a:off x="2800596" y="2845626"/>
            <a:ext cx="1143000" cy="1143000"/>
            <a:chOff x="3115964" y="2986744"/>
            <a:chExt cx="914400" cy="9144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8F8D94A-15CD-F140-83B8-E2FDADD7FA4A}"/>
                </a:ext>
              </a:extLst>
            </p:cNvPr>
            <p:cNvSpPr/>
            <p:nvPr/>
          </p:nvSpPr>
          <p:spPr>
            <a:xfrm>
              <a:off x="3115964" y="2986744"/>
              <a:ext cx="914400" cy="914400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9792C57-7347-184F-ACB8-96DD5FCC8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324051" y="3171559"/>
              <a:ext cx="514881" cy="514881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F191F03-61FE-D74B-B83F-7D472C44A6EB}"/>
              </a:ext>
            </a:extLst>
          </p:cNvPr>
          <p:cNvGrpSpPr/>
          <p:nvPr/>
        </p:nvGrpSpPr>
        <p:grpSpPr>
          <a:xfrm>
            <a:off x="7191375" y="2845626"/>
            <a:ext cx="1143000" cy="1143000"/>
            <a:chOff x="5272750" y="2057400"/>
            <a:chExt cx="914400" cy="9144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CD68C7A-8340-C045-8E6B-A7BA0F3AF61D}"/>
                </a:ext>
              </a:extLst>
            </p:cNvPr>
            <p:cNvSpPr/>
            <p:nvPr/>
          </p:nvSpPr>
          <p:spPr>
            <a:xfrm>
              <a:off x="5272750" y="2057400"/>
              <a:ext cx="914400" cy="914400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41FCE79-5A8B-4044-B2D0-E0B86691E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420328" y="2308143"/>
              <a:ext cx="523272" cy="370476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959AA45-8901-8643-A5A8-9EF6D3F4C34D}"/>
              </a:ext>
            </a:extLst>
          </p:cNvPr>
          <p:cNvGrpSpPr/>
          <p:nvPr/>
        </p:nvGrpSpPr>
        <p:grpSpPr>
          <a:xfrm>
            <a:off x="11582153" y="2845626"/>
            <a:ext cx="1143000" cy="1143000"/>
            <a:chOff x="8785372" y="1905000"/>
            <a:chExt cx="914400" cy="9144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D8CBAC-0155-9948-8EAF-5DBC8F85D8C5}"/>
                </a:ext>
              </a:extLst>
            </p:cNvPr>
            <p:cNvSpPr/>
            <p:nvPr/>
          </p:nvSpPr>
          <p:spPr>
            <a:xfrm>
              <a:off x="8785372" y="1905000"/>
              <a:ext cx="914400" cy="914400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2A56D28-B8C8-9E4F-B594-9DCEEAE1A3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22949" y="2199001"/>
              <a:ext cx="609600" cy="381000"/>
            </a:xfrm>
            <a:prstGeom prst="rect">
              <a:avLst/>
            </a:prstGeom>
            <a:noFill/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E072277D-4AA9-DA43-AB60-6D365189FE9D}"/>
              </a:ext>
            </a:extLst>
          </p:cNvPr>
          <p:cNvGrpSpPr/>
          <p:nvPr/>
        </p:nvGrpSpPr>
        <p:grpSpPr>
          <a:xfrm>
            <a:off x="2800596" y="2845626"/>
            <a:ext cx="1143000" cy="1143000"/>
            <a:chOff x="2240477" y="2276501"/>
            <a:chExt cx="914400" cy="914400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FBFEB552-B120-AD4D-8113-54A4953AA25B}"/>
                </a:ext>
              </a:extLst>
            </p:cNvPr>
            <p:cNvSpPr/>
            <p:nvPr/>
          </p:nvSpPr>
          <p:spPr>
            <a:xfrm>
              <a:off x="2240477" y="2276501"/>
              <a:ext cx="914400" cy="914400"/>
            </a:xfrm>
            <a:prstGeom prst="ellipse">
              <a:avLst/>
            </a:prstGeom>
            <a:solidFill>
              <a:srgbClr val="418F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B6A98CCE-AEA6-4D46-8448-AAFB044B2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31989" y="2570502"/>
              <a:ext cx="531376" cy="381000"/>
            </a:xfrm>
            <a:prstGeom prst="rect">
              <a:avLst/>
            </a:prstGeom>
          </p:spPr>
        </p:pic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515A71EB-1768-AE40-A25C-BC6BAFFC85E2}"/>
              </a:ext>
            </a:extLst>
          </p:cNvPr>
          <p:cNvGrpSpPr/>
          <p:nvPr/>
        </p:nvGrpSpPr>
        <p:grpSpPr>
          <a:xfrm>
            <a:off x="7191375" y="2845626"/>
            <a:ext cx="1143000" cy="1143000"/>
            <a:chOff x="5753100" y="2276501"/>
            <a:chExt cx="914400" cy="914400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4580043-15B5-A64F-9FA4-95DE5B1F810B}"/>
                </a:ext>
              </a:extLst>
            </p:cNvPr>
            <p:cNvSpPr/>
            <p:nvPr/>
          </p:nvSpPr>
          <p:spPr>
            <a:xfrm>
              <a:off x="5753100" y="2276501"/>
              <a:ext cx="914400" cy="914400"/>
            </a:xfrm>
            <a:prstGeom prst="ellipse">
              <a:avLst/>
            </a:prstGeom>
            <a:solidFill>
              <a:srgbClr val="418F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360CE030-04C1-FB44-82AD-68E3DE2807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7544" y="2570502"/>
              <a:ext cx="531376" cy="381000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45F0892-EC15-4249-98F4-5FBFD1EE6ABF}"/>
              </a:ext>
            </a:extLst>
          </p:cNvPr>
          <p:cNvGrpSpPr/>
          <p:nvPr/>
        </p:nvGrpSpPr>
        <p:grpSpPr>
          <a:xfrm>
            <a:off x="11582153" y="2845626"/>
            <a:ext cx="1143000" cy="1143000"/>
            <a:chOff x="9265722" y="2276501"/>
            <a:chExt cx="914400" cy="914400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51CD7EE-3DEE-814A-84F6-A56A816B166B}"/>
                </a:ext>
              </a:extLst>
            </p:cNvPr>
            <p:cNvSpPr/>
            <p:nvPr/>
          </p:nvSpPr>
          <p:spPr>
            <a:xfrm>
              <a:off x="9265722" y="2276501"/>
              <a:ext cx="914400" cy="914400"/>
            </a:xfrm>
            <a:prstGeom prst="ellipse">
              <a:avLst/>
            </a:prstGeom>
            <a:solidFill>
              <a:srgbClr val="418F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588CC936-BA32-464D-BE19-E27C0E49E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457822" y="2570502"/>
              <a:ext cx="531376" cy="381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5915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3F001A23-AE99-7549-B009-5CC668D4C160}"/>
              </a:ext>
            </a:extLst>
          </p:cNvPr>
          <p:cNvGrpSpPr/>
          <p:nvPr/>
        </p:nvGrpSpPr>
        <p:grpSpPr>
          <a:xfrm>
            <a:off x="1127020" y="4191000"/>
            <a:ext cx="10683980" cy="1143000"/>
            <a:chOff x="901616" y="3352800"/>
            <a:chExt cx="8547184" cy="914400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E22DF82-AFA3-2B42-8060-DBC9E573EBEB}"/>
                </a:ext>
              </a:extLst>
            </p:cNvPr>
            <p:cNvCxnSpPr>
              <a:cxnSpLocks/>
            </p:cNvCxnSpPr>
            <p:nvPr/>
          </p:nvCxnSpPr>
          <p:spPr>
            <a:xfrm>
              <a:off x="1981200" y="3810000"/>
              <a:ext cx="7467600" cy="0"/>
            </a:xfrm>
            <a:prstGeom prst="line">
              <a:avLst/>
            </a:prstGeom>
            <a:ln w="57150" cap="rnd">
              <a:solidFill>
                <a:schemeClr val="bg1">
                  <a:alpha val="9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A48B7FC-A1F0-4F49-8F6E-195EF102FCA7}"/>
                </a:ext>
              </a:extLst>
            </p:cNvPr>
            <p:cNvSpPr/>
            <p:nvPr/>
          </p:nvSpPr>
          <p:spPr>
            <a:xfrm>
              <a:off x="901616" y="3352800"/>
              <a:ext cx="914400" cy="914400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E8E9E0A4-9EC1-0741-8FB3-6F3183B7B4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09703" y="3537615"/>
              <a:ext cx="514881" cy="514881"/>
            </a:xfrm>
            <a:prstGeom prst="rect">
              <a:avLst/>
            </a:prstGeom>
          </p:spPr>
        </p:pic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A214F75F-6F19-E14B-B4EF-7FC901224DB5}"/>
              </a:ext>
            </a:extLst>
          </p:cNvPr>
          <p:cNvSpPr/>
          <p:nvPr/>
        </p:nvSpPr>
        <p:spPr>
          <a:xfrm>
            <a:off x="0" y="-209549"/>
            <a:ext cx="15281275" cy="8921810"/>
          </a:xfrm>
          <a:prstGeom prst="rect">
            <a:avLst/>
          </a:prstGeom>
          <a:solidFill>
            <a:srgbClr val="418F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/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931F68B9-7A28-104F-A55C-0C6D28648EFA}"/>
              </a:ext>
            </a:extLst>
          </p:cNvPr>
          <p:cNvSpPr txBox="1">
            <a:spLocks/>
          </p:cNvSpPr>
          <p:nvPr/>
        </p:nvSpPr>
        <p:spPr>
          <a:xfrm>
            <a:off x="1387129" y="653272"/>
            <a:ext cx="12978436" cy="2984500"/>
          </a:xfrm>
          <a:prstGeom prst="rect">
            <a:avLst/>
          </a:prstGeom>
        </p:spPr>
        <p:txBody>
          <a:bodyPr vert="horz" lIns="114300" tIns="57150" rIns="114300" bIns="5715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b="1" dirty="0">
                <a:latin typeface="Roboto Slab" pitchFamily="2" charset="0"/>
                <a:ea typeface="Roboto Slab" pitchFamily="2" charset="0"/>
              </a:rPr>
              <a:t>Casement Lecture: UN’s vision of crisis financing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8A3699B-8045-DB4F-84D9-8486927081CE}"/>
              </a:ext>
            </a:extLst>
          </p:cNvPr>
          <p:cNvSpPr txBox="1">
            <a:spLocks/>
          </p:cNvSpPr>
          <p:nvPr/>
        </p:nvSpPr>
        <p:spPr>
          <a:xfrm>
            <a:off x="1357392" y="2513043"/>
            <a:ext cx="12465742" cy="6648450"/>
          </a:xfrm>
          <a:prstGeom prst="rect">
            <a:avLst/>
          </a:prstGeom>
        </p:spPr>
        <p:txBody>
          <a:bodyPr vert="horz" lIns="114300" tIns="57150" rIns="114300" bIns="57150" rtlCol="0" anchor="t">
            <a:normAutofit fontScale="4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143000" indent="-1143000" algn="l">
              <a:lnSpc>
                <a:spcPct val="120000"/>
              </a:lnSpc>
              <a:buFont typeface="+mj-lt"/>
              <a:buAutoNum type="arabicPeriod"/>
            </a:pPr>
            <a:r>
              <a:rPr lang="en-US" sz="700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  <a:cs typeface="Roboto" panose="020B0604020202020204" charset="0"/>
              </a:rPr>
              <a:t>Increase the use of insurance products to have funds available exactly when they are needed</a:t>
            </a:r>
          </a:p>
          <a:p>
            <a:pPr marL="1143000" indent="-1143000" algn="l">
              <a:lnSpc>
                <a:spcPct val="120000"/>
              </a:lnSpc>
              <a:buFont typeface="+mj-lt"/>
              <a:buAutoNum type="arabicPeriod"/>
            </a:pPr>
            <a:endParaRPr lang="en-US" sz="7000" dirty="0">
              <a:solidFill>
                <a:schemeClr val="bg1"/>
              </a:solidFill>
              <a:latin typeface="Roboto" panose="020B0604020202020204" charset="0"/>
              <a:ea typeface="Roboto" panose="020B0604020202020204" charset="0"/>
              <a:cs typeface="Roboto" panose="020B0604020202020204" charset="0"/>
            </a:endParaRPr>
          </a:p>
          <a:p>
            <a:pPr marL="1143000" indent="-1143000" algn="l">
              <a:lnSpc>
                <a:spcPct val="120000"/>
              </a:lnSpc>
              <a:buFont typeface="+mj-lt"/>
              <a:buAutoNum type="arabicPeriod"/>
            </a:pPr>
            <a:r>
              <a:rPr lang="en-US" sz="700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  <a:cs typeface="Roboto" panose="020B0604020202020204" charset="0"/>
              </a:rPr>
              <a:t>Effectively use pre-agreed, contingency financing from the UN and multilateral banks to release money the moment disaster strikes rather than ringing round asking for it afterwards.</a:t>
            </a:r>
          </a:p>
          <a:p>
            <a:pPr marL="1143000" indent="-1143000" algn="l">
              <a:lnSpc>
                <a:spcPct val="120000"/>
              </a:lnSpc>
              <a:buFont typeface="+mj-lt"/>
              <a:buAutoNum type="arabicPeriod"/>
            </a:pPr>
            <a:endParaRPr lang="en-US" sz="7000" dirty="0">
              <a:solidFill>
                <a:schemeClr val="bg1"/>
              </a:solidFill>
              <a:latin typeface="Roboto" panose="020B0604020202020204" charset="0"/>
              <a:ea typeface="Roboto" panose="020B0604020202020204" charset="0"/>
              <a:cs typeface="Roboto" panose="020B0604020202020204" charset="0"/>
            </a:endParaRPr>
          </a:p>
          <a:p>
            <a:pPr marL="1143000" indent="-1143000" algn="l">
              <a:lnSpc>
                <a:spcPct val="120000"/>
              </a:lnSpc>
              <a:buFont typeface="+mj-lt"/>
              <a:buAutoNum type="arabicPeriod"/>
            </a:pPr>
            <a:r>
              <a:rPr lang="en-US" sz="700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  <a:cs typeface="Roboto" panose="020B0604020202020204" charset="0"/>
              </a:rPr>
              <a:t>Expand risk sharing with the private sector.</a:t>
            </a:r>
          </a:p>
          <a:p>
            <a:pPr marL="1143000" indent="-1143000" algn="l">
              <a:lnSpc>
                <a:spcPct val="120000"/>
              </a:lnSpc>
              <a:buFont typeface="+mj-lt"/>
              <a:buAutoNum type="arabicPeriod"/>
            </a:pPr>
            <a:endParaRPr lang="en-US" sz="7000" dirty="0">
              <a:solidFill>
                <a:schemeClr val="bg1"/>
              </a:solidFill>
              <a:latin typeface="Roboto" panose="020B0604020202020204" charset="0"/>
              <a:ea typeface="Roboto" panose="020B0604020202020204" charset="0"/>
              <a:cs typeface="Roboto" panose="020B0604020202020204" charset="0"/>
            </a:endParaRPr>
          </a:p>
          <a:p>
            <a:pPr marL="1143000" indent="-1143000" algn="l">
              <a:lnSpc>
                <a:spcPct val="120000"/>
              </a:lnSpc>
              <a:buFont typeface="+mj-lt"/>
              <a:buAutoNum type="arabicPeriod"/>
            </a:pPr>
            <a:r>
              <a:rPr lang="en-US" sz="700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  <a:cs typeface="Roboto" panose="020B0604020202020204" charset="0"/>
              </a:rPr>
              <a:t>Ensure complementarity of development and humanitarian action</a:t>
            </a:r>
          </a:p>
          <a:p>
            <a:pPr marL="1143000" indent="-1143000" algn="l">
              <a:lnSpc>
                <a:spcPct val="120000"/>
              </a:lnSpc>
              <a:buFont typeface="+mj-lt"/>
              <a:buAutoNum type="arabicPeriod"/>
            </a:pPr>
            <a:endParaRPr lang="en-US" sz="7000" dirty="0">
              <a:solidFill>
                <a:schemeClr val="bg1"/>
              </a:solidFill>
              <a:latin typeface="Roboto" panose="020B0604020202020204" charset="0"/>
              <a:ea typeface="Roboto" panose="020B0604020202020204" charset="0"/>
              <a:cs typeface="Roboto" panose="020B0604020202020204" charset="0"/>
            </a:endParaRPr>
          </a:p>
          <a:p>
            <a:pPr marL="1143000" indent="-1143000" algn="l">
              <a:lnSpc>
                <a:spcPct val="120000"/>
              </a:lnSpc>
              <a:buFont typeface="+mj-lt"/>
              <a:buAutoNum type="arabicPeriod"/>
            </a:pPr>
            <a:r>
              <a:rPr lang="en-US" sz="700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  <a:cs typeface="Roboto" panose="020B0604020202020204" charset="0"/>
              </a:rPr>
              <a:t>Make the existing humanitarian financing system more efficient</a:t>
            </a:r>
          </a:p>
          <a:p>
            <a:pPr marL="1143000" indent="-1143000" algn="l">
              <a:lnSpc>
                <a:spcPct val="120000"/>
              </a:lnSpc>
              <a:buFont typeface="+mj-lt"/>
              <a:buAutoNum type="arabicPeriod"/>
            </a:pPr>
            <a:endParaRPr lang="en-US" sz="7000" dirty="0">
              <a:solidFill>
                <a:schemeClr val="bg1"/>
              </a:solidFill>
              <a:latin typeface="Roboto" panose="020B0604020202020204" charset="0"/>
              <a:ea typeface="Roboto" panose="020B0604020202020204" charset="0"/>
              <a:cs typeface="Roboto" panose="020B0604020202020204" charset="0"/>
            </a:endParaRPr>
          </a:p>
          <a:p>
            <a:pPr marL="1143000" indent="-1143000" algn="l">
              <a:lnSpc>
                <a:spcPct val="120000"/>
              </a:lnSpc>
              <a:buFont typeface="+mj-lt"/>
              <a:buAutoNum type="arabicPeriod"/>
            </a:pPr>
            <a:r>
              <a:rPr lang="en-US" sz="700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  <a:cs typeface="Roboto" panose="020B0604020202020204" charset="0"/>
              </a:rPr>
              <a:t>Learn lessons from the innovation and experimentation</a:t>
            </a:r>
            <a:endParaRPr lang="en-US" sz="5800" dirty="0">
              <a:solidFill>
                <a:schemeClr val="bg1"/>
              </a:solidFill>
              <a:latin typeface="Roboto" panose="020B0604020202020204" charset="0"/>
              <a:ea typeface="Roboto" panose="020B0604020202020204" charset="0"/>
              <a:cs typeface="Roboto" panose="020B0604020202020204" charset="0"/>
            </a:endParaRPr>
          </a:p>
          <a:p>
            <a:pPr algn="l"/>
            <a:endParaRPr lang="en-US" sz="5000" b="1" dirty="0">
              <a:latin typeface="Roboto Slab" pitchFamily="2" charset="0"/>
              <a:ea typeface="Roboto Slab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20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12B951F-27C7-2648-AA10-5CD0E71CB803}"/>
              </a:ext>
            </a:extLst>
          </p:cNvPr>
          <p:cNvGrpSpPr/>
          <p:nvPr/>
        </p:nvGrpSpPr>
        <p:grpSpPr>
          <a:xfrm>
            <a:off x="1322681" y="4204609"/>
            <a:ext cx="11973949" cy="1088100"/>
            <a:chOff x="1058144" y="3363687"/>
            <a:chExt cx="9579159" cy="87048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AD279EE-0BB8-254F-B7D2-D530E821A33A}"/>
                </a:ext>
              </a:extLst>
            </p:cNvPr>
            <p:cNvCxnSpPr>
              <a:cxnSpLocks/>
            </p:cNvCxnSpPr>
            <p:nvPr/>
          </p:nvCxnSpPr>
          <p:spPr>
            <a:xfrm>
              <a:off x="1058144" y="3810000"/>
              <a:ext cx="8948821" cy="0"/>
            </a:xfrm>
            <a:prstGeom prst="line">
              <a:avLst/>
            </a:prstGeom>
            <a:ln w="57150" cap="rnd">
              <a:solidFill>
                <a:srgbClr val="E71B2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F6FE47E4-32A3-BC4C-8F12-2FC07A96B4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63973" y="3363687"/>
              <a:ext cx="673330" cy="870480"/>
            </a:xfrm>
            <a:prstGeom prst="rect">
              <a:avLst/>
            </a:prstGeom>
          </p:spPr>
        </p:pic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0138007-D5B9-5545-875B-D422A794A370}"/>
              </a:ext>
            </a:extLst>
          </p:cNvPr>
          <p:cNvSpPr/>
          <p:nvPr/>
        </p:nvSpPr>
        <p:spPr>
          <a:xfrm>
            <a:off x="0" y="0"/>
            <a:ext cx="3245935" cy="8580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7F6627-FFA7-F049-B1EB-5E14180E5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5169" y="1228939"/>
            <a:ext cx="6786465" cy="2984500"/>
          </a:xfrm>
        </p:spPr>
        <p:txBody>
          <a:bodyPr anchor="t">
            <a:normAutofit/>
          </a:bodyPr>
          <a:lstStyle/>
          <a:p>
            <a:pPr algn="l"/>
            <a:r>
              <a:rPr lang="en-US" sz="5000" dirty="0">
                <a:latin typeface="Roboto Slab" pitchFamily="2" charset="0"/>
                <a:ea typeface="Roboto Slab" pitchFamily="2" charset="0"/>
              </a:rPr>
              <a:t>What does </a:t>
            </a:r>
            <a:r>
              <a:rPr lang="en-US" sz="5000" b="1" dirty="0">
                <a:latin typeface="Roboto Slab" pitchFamily="2" charset="0"/>
                <a:ea typeface="Roboto Slab" pitchFamily="2" charset="0"/>
              </a:rPr>
              <a:t>traditional response</a:t>
            </a:r>
            <a:r>
              <a:rPr lang="en-US" sz="5000" dirty="0">
                <a:latin typeface="Roboto Slab" pitchFamily="2" charset="0"/>
                <a:ea typeface="Roboto Slab" pitchFamily="2" charset="0"/>
              </a:rPr>
              <a:t> look like?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128FAEA-6F52-A04A-AD05-7E13E6525A7A}"/>
              </a:ext>
            </a:extLst>
          </p:cNvPr>
          <p:cNvGrpSpPr/>
          <p:nvPr/>
        </p:nvGrpSpPr>
        <p:grpSpPr>
          <a:xfrm>
            <a:off x="1015498" y="3238501"/>
            <a:ext cx="3247185" cy="3606206"/>
            <a:chOff x="532400" y="2590800"/>
            <a:chExt cx="2597748" cy="2884965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436CF5B-D06F-4E47-B09D-61FC689F46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2400" y="2590800"/>
              <a:ext cx="2596748" cy="2218054"/>
            </a:xfrm>
            <a:prstGeom prst="rect">
              <a:avLst/>
            </a:prstGeom>
          </p:spPr>
        </p:pic>
        <p:sp>
          <p:nvSpPr>
            <p:cNvPr id="50" name="Title 1">
              <a:extLst>
                <a:ext uri="{FF2B5EF4-FFF2-40B4-BE49-F238E27FC236}">
                  <a16:creationId xmlns:a16="http://schemas.microsoft.com/office/drawing/2014/main" id="{97D5B6F4-8D5B-9A4C-B5A4-0C16CB2F3A44}"/>
                </a:ext>
              </a:extLst>
            </p:cNvPr>
            <p:cNvSpPr txBox="1">
              <a:spLocks/>
            </p:cNvSpPr>
            <p:nvPr/>
          </p:nvSpPr>
          <p:spPr>
            <a:xfrm>
              <a:off x="533400" y="4930520"/>
              <a:ext cx="2596748" cy="545245"/>
            </a:xfrm>
            <a:prstGeom prst="rect">
              <a:avLst/>
            </a:prstGeom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000" b="1" dirty="0">
                  <a:latin typeface="Roboto" panose="02000000000000000000" pitchFamily="2" charset="0"/>
                  <a:ea typeface="Roboto" panose="02000000000000000000" pitchFamily="2" charset="0"/>
                </a:rPr>
                <a:t>Severe</a:t>
              </a:r>
              <a:r>
                <a:rPr lang="en-US" sz="3000" dirty="0"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3000" b="1" dirty="0">
                  <a:latin typeface="Roboto" panose="02000000000000000000" pitchFamily="2" charset="0"/>
                  <a:ea typeface="Roboto" panose="02000000000000000000" pitchFamily="2" charset="0"/>
                </a:rPr>
                <a:t>Crisis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CF3B3CD-05EA-4040-85A0-B8E700D952B5}"/>
              </a:ext>
            </a:extLst>
          </p:cNvPr>
          <p:cNvGrpSpPr/>
          <p:nvPr/>
        </p:nvGrpSpPr>
        <p:grpSpPr>
          <a:xfrm>
            <a:off x="8864325" y="4095750"/>
            <a:ext cx="1791811" cy="2867238"/>
            <a:chOff x="7134674" y="3276600"/>
            <a:chExt cx="1433449" cy="229379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A0341A3-46D3-3143-99D4-B2D2F8F7A6FF}"/>
                </a:ext>
              </a:extLst>
            </p:cNvPr>
            <p:cNvSpPr/>
            <p:nvPr/>
          </p:nvSpPr>
          <p:spPr>
            <a:xfrm>
              <a:off x="7314102" y="3276600"/>
              <a:ext cx="1074592" cy="1074592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sp>
          <p:nvSpPr>
            <p:cNvPr id="39" name="Title 1">
              <a:extLst>
                <a:ext uri="{FF2B5EF4-FFF2-40B4-BE49-F238E27FC236}">
                  <a16:creationId xmlns:a16="http://schemas.microsoft.com/office/drawing/2014/main" id="{32BC8673-5834-2041-963B-6AE9E1F52168}"/>
                </a:ext>
              </a:extLst>
            </p:cNvPr>
            <p:cNvSpPr txBox="1">
              <a:spLocks/>
            </p:cNvSpPr>
            <p:nvPr/>
          </p:nvSpPr>
          <p:spPr>
            <a:xfrm>
              <a:off x="7134674" y="4435373"/>
              <a:ext cx="1433449" cy="1135017"/>
            </a:xfrm>
            <a:prstGeom prst="rect">
              <a:avLst/>
            </a:prstGeom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Mobilizing &amp; Allocating Funding</a:t>
              </a: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DA3CB1AD-03FB-5A47-9226-98C29317B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546598" y="3619500"/>
              <a:ext cx="609600" cy="381000"/>
            </a:xfrm>
            <a:prstGeom prst="rect">
              <a:avLst/>
            </a:prstGeom>
            <a:noFill/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0D78999-55A3-774F-90BA-21A562E4CB72}"/>
              </a:ext>
            </a:extLst>
          </p:cNvPr>
          <p:cNvGrpSpPr/>
          <p:nvPr/>
        </p:nvGrpSpPr>
        <p:grpSpPr>
          <a:xfrm>
            <a:off x="4857751" y="4095750"/>
            <a:ext cx="1791811" cy="2220180"/>
            <a:chOff x="3967123" y="3276600"/>
            <a:chExt cx="1433449" cy="177614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CD66997-4850-C140-B20F-C20E42EA23FB}"/>
                </a:ext>
              </a:extLst>
            </p:cNvPr>
            <p:cNvSpPr/>
            <p:nvPr/>
          </p:nvSpPr>
          <p:spPr>
            <a:xfrm>
              <a:off x="4146551" y="3276600"/>
              <a:ext cx="1074592" cy="1074592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5433FC4D-A9BF-5D46-A6D1-46842BC105C6}"/>
                </a:ext>
              </a:extLst>
            </p:cNvPr>
            <p:cNvSpPr txBox="1">
              <a:spLocks/>
            </p:cNvSpPr>
            <p:nvPr/>
          </p:nvSpPr>
          <p:spPr>
            <a:xfrm>
              <a:off x="3967123" y="4435373"/>
              <a:ext cx="1433449" cy="617371"/>
            </a:xfrm>
            <a:prstGeom prst="rect">
              <a:avLst/>
            </a:prstGeom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Assessing needs</a:t>
              </a:r>
            </a:p>
          </p:txBody>
        </p: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E4CCA9F0-D654-8145-AAB0-25F38520B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79047" y="3513087"/>
              <a:ext cx="609600" cy="609600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FE8C2FF-C943-E445-9039-2FBC571D7169}"/>
              </a:ext>
            </a:extLst>
          </p:cNvPr>
          <p:cNvGrpSpPr/>
          <p:nvPr/>
        </p:nvGrpSpPr>
        <p:grpSpPr>
          <a:xfrm>
            <a:off x="6759890" y="4095751"/>
            <a:ext cx="2003163" cy="2621209"/>
            <a:chOff x="5469981" y="3276600"/>
            <a:chExt cx="1602530" cy="2096967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677C7EF-45A7-5446-A46C-2ECE529D94E2}"/>
                </a:ext>
              </a:extLst>
            </p:cNvPr>
            <p:cNvSpPr/>
            <p:nvPr/>
          </p:nvSpPr>
          <p:spPr>
            <a:xfrm flipH="1">
              <a:off x="5733727" y="3276600"/>
              <a:ext cx="1074592" cy="1074592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sp>
          <p:nvSpPr>
            <p:cNvPr id="34" name="Title 1">
              <a:extLst>
                <a:ext uri="{FF2B5EF4-FFF2-40B4-BE49-F238E27FC236}">
                  <a16:creationId xmlns:a16="http://schemas.microsoft.com/office/drawing/2014/main" id="{51B24311-074E-0140-BED2-0B8B17F6D4A6}"/>
                </a:ext>
              </a:extLst>
            </p:cNvPr>
            <p:cNvSpPr txBox="1">
              <a:spLocks/>
            </p:cNvSpPr>
            <p:nvPr/>
          </p:nvSpPr>
          <p:spPr>
            <a:xfrm>
              <a:off x="5469981" y="4435373"/>
              <a:ext cx="1602530" cy="938194"/>
            </a:xfrm>
            <a:prstGeom prst="rect">
              <a:avLst/>
            </a:prstGeom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Planning and prioritizing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12BF1F19-3042-4843-8DC1-BC1484B7E52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6004323" y="3513087"/>
              <a:ext cx="533400" cy="6096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F90EB1E-375D-534A-A838-B4F74D048840}"/>
              </a:ext>
            </a:extLst>
          </p:cNvPr>
          <p:cNvGrpSpPr/>
          <p:nvPr/>
        </p:nvGrpSpPr>
        <p:grpSpPr>
          <a:xfrm>
            <a:off x="11252830" y="3472969"/>
            <a:ext cx="3245935" cy="3360779"/>
            <a:chOff x="9002264" y="2778375"/>
            <a:chExt cx="2596748" cy="2688623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6EBAF8E-6FE7-C54A-A3DF-7648C3290B1D}"/>
                </a:ext>
              </a:extLst>
            </p:cNvPr>
            <p:cNvSpPr/>
            <p:nvPr/>
          </p:nvSpPr>
          <p:spPr>
            <a:xfrm>
              <a:off x="9266330" y="2778375"/>
              <a:ext cx="2068616" cy="2068616"/>
            </a:xfrm>
            <a:prstGeom prst="ellipse">
              <a:avLst/>
            </a:prstGeom>
            <a:solidFill>
              <a:srgbClr val="418F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sp>
          <p:nvSpPr>
            <p:cNvPr id="35" name="Title 1">
              <a:extLst>
                <a:ext uri="{FF2B5EF4-FFF2-40B4-BE49-F238E27FC236}">
                  <a16:creationId xmlns:a16="http://schemas.microsoft.com/office/drawing/2014/main" id="{AE5AF4ED-2F31-6E4D-BA61-C6A21CF54998}"/>
                </a:ext>
              </a:extLst>
            </p:cNvPr>
            <p:cNvSpPr txBox="1">
              <a:spLocks/>
            </p:cNvSpPr>
            <p:nvPr/>
          </p:nvSpPr>
          <p:spPr>
            <a:xfrm>
              <a:off x="9002264" y="4921753"/>
              <a:ext cx="2596748" cy="545245"/>
            </a:xfrm>
            <a:prstGeom prst="rect">
              <a:avLst/>
            </a:prstGeom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000" b="1" dirty="0">
                  <a:latin typeface="Roboto" panose="02000000000000000000" pitchFamily="2" charset="0"/>
                  <a:ea typeface="Roboto" panose="02000000000000000000" pitchFamily="2" charset="0"/>
                </a:rPr>
                <a:t>Aid Delivery</a:t>
              </a: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F2A71645-67D1-FB4B-89BA-26E0165486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809096" y="3108267"/>
              <a:ext cx="952846" cy="13859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8619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8DEEF3B-DE88-6142-8EEF-51C053BACCB3}"/>
              </a:ext>
            </a:extLst>
          </p:cNvPr>
          <p:cNvGrpSpPr/>
          <p:nvPr/>
        </p:nvGrpSpPr>
        <p:grpSpPr>
          <a:xfrm>
            <a:off x="0" y="0"/>
            <a:ext cx="14498765" cy="8580483"/>
            <a:chOff x="0" y="0"/>
            <a:chExt cx="11599012" cy="686438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36ECB9F-D8B7-5C4E-A1BA-BF5B74B01DBA}"/>
                </a:ext>
              </a:extLst>
            </p:cNvPr>
            <p:cNvGrpSpPr/>
            <p:nvPr/>
          </p:nvGrpSpPr>
          <p:grpSpPr>
            <a:xfrm>
              <a:off x="1058144" y="3370751"/>
              <a:ext cx="9608856" cy="863416"/>
              <a:chOff x="1058144" y="3370751"/>
              <a:chExt cx="9608856" cy="863416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5AD279EE-0BB8-254F-B7D2-D530E821A3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8144" y="3810000"/>
                <a:ext cx="8948821" cy="0"/>
              </a:xfrm>
              <a:prstGeom prst="line">
                <a:avLst/>
              </a:prstGeom>
              <a:ln w="57150" cap="rnd">
                <a:solidFill>
                  <a:srgbClr val="E71B2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FD89C451-5983-B144-AFE8-7BA67B5C9C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948638" y="3370751"/>
                <a:ext cx="718362" cy="863416"/>
              </a:xfrm>
              <a:prstGeom prst="rect">
                <a:avLst/>
              </a:prstGeom>
            </p:spPr>
          </p:pic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0138007-D5B9-5545-875B-D422A794A370}"/>
                </a:ext>
              </a:extLst>
            </p:cNvPr>
            <p:cNvSpPr/>
            <p:nvPr/>
          </p:nvSpPr>
          <p:spPr>
            <a:xfrm>
              <a:off x="0" y="0"/>
              <a:ext cx="2596748" cy="68643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128FAEA-6F52-A04A-AD05-7E13E6525A7A}"/>
                </a:ext>
              </a:extLst>
            </p:cNvPr>
            <p:cNvGrpSpPr/>
            <p:nvPr/>
          </p:nvGrpSpPr>
          <p:grpSpPr>
            <a:xfrm>
              <a:off x="812398" y="2590800"/>
              <a:ext cx="2597748" cy="2884965"/>
              <a:chOff x="532400" y="2590800"/>
              <a:chExt cx="2597748" cy="2884965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F436CF5B-D06F-4E47-B09D-61FC689F46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2400" y="2590800"/>
                <a:ext cx="2596748" cy="2218054"/>
              </a:xfrm>
              <a:prstGeom prst="rect">
                <a:avLst/>
              </a:prstGeom>
            </p:spPr>
          </p:pic>
          <p:sp>
            <p:nvSpPr>
              <p:cNvPr id="50" name="Title 1">
                <a:extLst>
                  <a:ext uri="{FF2B5EF4-FFF2-40B4-BE49-F238E27FC236}">
                    <a16:creationId xmlns:a16="http://schemas.microsoft.com/office/drawing/2014/main" id="{97D5B6F4-8D5B-9A4C-B5A4-0C16CB2F3A4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33400" y="4930520"/>
                <a:ext cx="2596748" cy="545245"/>
              </a:xfrm>
              <a:prstGeom prst="rect">
                <a:avLst/>
              </a:prstGeom>
            </p:spPr>
            <p:txBody>
              <a:bodyPr vert="horz" lIns="114300" tIns="57150" rIns="114300" bIns="57150" rtlCol="0" anchor="t">
                <a:norm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3000" b="1" dirty="0">
                    <a:latin typeface="Roboto" panose="02000000000000000000" pitchFamily="2" charset="0"/>
                    <a:ea typeface="Roboto" panose="02000000000000000000" pitchFamily="2" charset="0"/>
                  </a:rPr>
                  <a:t>Severe</a:t>
                </a:r>
                <a:r>
                  <a:rPr lang="en-US" sz="3000" dirty="0">
                    <a:latin typeface="Roboto" panose="02000000000000000000" pitchFamily="2" charset="0"/>
                    <a:ea typeface="Roboto" panose="02000000000000000000" pitchFamily="2" charset="0"/>
                  </a:rPr>
                  <a:t> </a:t>
                </a:r>
                <a:r>
                  <a:rPr lang="en-US" sz="3000" b="1" dirty="0">
                    <a:latin typeface="Roboto" panose="02000000000000000000" pitchFamily="2" charset="0"/>
                    <a:ea typeface="Roboto" panose="02000000000000000000" pitchFamily="2" charset="0"/>
                  </a:rPr>
                  <a:t>Crisis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F910FE0-B3F0-5345-BC2E-08CBD24F87CA}"/>
                </a:ext>
              </a:extLst>
            </p:cNvPr>
            <p:cNvGrpSpPr/>
            <p:nvPr/>
          </p:nvGrpSpPr>
          <p:grpSpPr>
            <a:xfrm>
              <a:off x="9002264" y="2778375"/>
              <a:ext cx="2596748" cy="2688623"/>
              <a:chOff x="9021118" y="2779588"/>
              <a:chExt cx="2596748" cy="2688623"/>
            </a:xfrm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5A161C13-9967-464F-B9A0-31D6FFA1588E}"/>
                  </a:ext>
                </a:extLst>
              </p:cNvPr>
              <p:cNvSpPr/>
              <p:nvPr/>
            </p:nvSpPr>
            <p:spPr>
              <a:xfrm>
                <a:off x="9285184" y="2779588"/>
                <a:ext cx="2068616" cy="2068616"/>
              </a:xfrm>
              <a:prstGeom prst="ellipse">
                <a:avLst/>
              </a:prstGeom>
              <a:solidFill>
                <a:srgbClr val="418FD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50" dirty="0"/>
              </a:p>
            </p:txBody>
          </p:sp>
          <p:sp>
            <p:nvSpPr>
              <p:cNvPr id="45" name="Title 1">
                <a:extLst>
                  <a:ext uri="{FF2B5EF4-FFF2-40B4-BE49-F238E27FC236}">
                    <a16:creationId xmlns:a16="http://schemas.microsoft.com/office/drawing/2014/main" id="{175E0403-5CCD-C544-82B6-CC69D98266D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21118" y="4922966"/>
                <a:ext cx="2596748" cy="545245"/>
              </a:xfrm>
              <a:prstGeom prst="rect">
                <a:avLst/>
              </a:prstGeom>
            </p:spPr>
            <p:txBody>
              <a:bodyPr vert="horz" lIns="114300" tIns="57150" rIns="114300" bIns="57150" rtlCol="0" anchor="t">
                <a:norm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3000" b="1" dirty="0">
                    <a:latin typeface="Roboto" panose="02000000000000000000" pitchFamily="2" charset="0"/>
                    <a:ea typeface="Roboto" panose="02000000000000000000" pitchFamily="2" charset="0"/>
                  </a:rPr>
                  <a:t>Aid Delivery</a:t>
                </a:r>
              </a:p>
            </p:txBody>
          </p:sp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4C7CFF50-DFC7-B74A-9696-A54079E36B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1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9827950" y="3109480"/>
                <a:ext cx="952846" cy="1385958"/>
              </a:xfrm>
              <a:prstGeom prst="rect">
                <a:avLst/>
              </a:prstGeom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87F6627-FFA7-F049-B1EB-5E14180E5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5168" y="1228939"/>
            <a:ext cx="7357884" cy="2984500"/>
          </a:xfrm>
        </p:spPr>
        <p:txBody>
          <a:bodyPr anchor="t">
            <a:normAutofit/>
          </a:bodyPr>
          <a:lstStyle/>
          <a:p>
            <a:pPr algn="l"/>
            <a:r>
              <a:rPr lang="en-US" sz="5000" dirty="0">
                <a:latin typeface="Roboto Slab" pitchFamily="2" charset="0"/>
                <a:ea typeface="Roboto Slab" pitchFamily="2" charset="0"/>
              </a:rPr>
              <a:t>What does </a:t>
            </a:r>
            <a:r>
              <a:rPr lang="en-US" sz="5000" b="1" dirty="0">
                <a:latin typeface="Roboto Slab" pitchFamily="2" charset="0"/>
                <a:ea typeface="Roboto Slab" pitchFamily="2" charset="0"/>
              </a:rPr>
              <a:t>anticipatory action</a:t>
            </a:r>
            <a:r>
              <a:rPr lang="en-US" sz="5000" dirty="0">
                <a:latin typeface="Roboto Slab" pitchFamily="2" charset="0"/>
                <a:ea typeface="Roboto Slab" pitchFamily="2" charset="0"/>
              </a:rPr>
              <a:t> look like?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CF3B3CD-05EA-4040-85A0-B8E700D952B5}"/>
              </a:ext>
            </a:extLst>
          </p:cNvPr>
          <p:cNvGrpSpPr/>
          <p:nvPr/>
        </p:nvGrpSpPr>
        <p:grpSpPr>
          <a:xfrm>
            <a:off x="8864325" y="4095750"/>
            <a:ext cx="1791811" cy="3143248"/>
            <a:chOff x="7134674" y="3276600"/>
            <a:chExt cx="1433449" cy="251459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A0341A3-46D3-3143-99D4-B2D2F8F7A6FF}"/>
                </a:ext>
              </a:extLst>
            </p:cNvPr>
            <p:cNvSpPr/>
            <p:nvPr/>
          </p:nvSpPr>
          <p:spPr>
            <a:xfrm>
              <a:off x="7314102" y="3276600"/>
              <a:ext cx="1074592" cy="1074592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sp>
          <p:nvSpPr>
            <p:cNvPr id="39" name="Title 1">
              <a:extLst>
                <a:ext uri="{FF2B5EF4-FFF2-40B4-BE49-F238E27FC236}">
                  <a16:creationId xmlns:a16="http://schemas.microsoft.com/office/drawing/2014/main" id="{32BC8673-5834-2041-963B-6AE9E1F52168}"/>
                </a:ext>
              </a:extLst>
            </p:cNvPr>
            <p:cNvSpPr txBox="1">
              <a:spLocks/>
            </p:cNvSpPr>
            <p:nvPr/>
          </p:nvSpPr>
          <p:spPr>
            <a:xfrm>
              <a:off x="7134674" y="4435373"/>
              <a:ext cx="1433449" cy="1355825"/>
            </a:xfrm>
            <a:prstGeom prst="rect">
              <a:avLst/>
            </a:prstGeom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Mobilizing &amp; Allocating Funding</a:t>
              </a:r>
            </a:p>
            <a:p>
              <a:endParaRPr lang="en-US" sz="225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DA3CB1AD-03FB-5A47-9226-98C29317B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546598" y="3619500"/>
              <a:ext cx="609600" cy="381000"/>
            </a:xfrm>
            <a:prstGeom prst="rect">
              <a:avLst/>
            </a:prstGeom>
            <a:noFill/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0D78999-55A3-774F-90BA-21A562E4CB72}"/>
              </a:ext>
            </a:extLst>
          </p:cNvPr>
          <p:cNvGrpSpPr/>
          <p:nvPr/>
        </p:nvGrpSpPr>
        <p:grpSpPr>
          <a:xfrm>
            <a:off x="4857751" y="4095750"/>
            <a:ext cx="1791811" cy="2220180"/>
            <a:chOff x="3967123" y="3276600"/>
            <a:chExt cx="1433449" cy="177614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CD66997-4850-C140-B20F-C20E42EA23FB}"/>
                </a:ext>
              </a:extLst>
            </p:cNvPr>
            <p:cNvSpPr/>
            <p:nvPr/>
          </p:nvSpPr>
          <p:spPr>
            <a:xfrm>
              <a:off x="4146551" y="3276600"/>
              <a:ext cx="1074592" cy="1074592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5433FC4D-A9BF-5D46-A6D1-46842BC105C6}"/>
                </a:ext>
              </a:extLst>
            </p:cNvPr>
            <p:cNvSpPr txBox="1">
              <a:spLocks/>
            </p:cNvSpPr>
            <p:nvPr/>
          </p:nvSpPr>
          <p:spPr>
            <a:xfrm>
              <a:off x="3967123" y="4435373"/>
              <a:ext cx="1433449" cy="617371"/>
            </a:xfrm>
            <a:prstGeom prst="rect">
              <a:avLst/>
            </a:prstGeom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Assessing needs</a:t>
              </a:r>
            </a:p>
          </p:txBody>
        </p: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E4CCA9F0-D654-8145-AAB0-25F38520B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79047" y="3513087"/>
              <a:ext cx="609600" cy="609600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FE8C2FF-C943-E445-9039-2FBC571D7169}"/>
              </a:ext>
            </a:extLst>
          </p:cNvPr>
          <p:cNvGrpSpPr/>
          <p:nvPr/>
        </p:nvGrpSpPr>
        <p:grpSpPr>
          <a:xfrm>
            <a:off x="6759890" y="4095751"/>
            <a:ext cx="2003163" cy="2621209"/>
            <a:chOff x="5469981" y="3276600"/>
            <a:chExt cx="1602530" cy="2096967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677C7EF-45A7-5446-A46C-2ECE529D94E2}"/>
                </a:ext>
              </a:extLst>
            </p:cNvPr>
            <p:cNvSpPr/>
            <p:nvPr/>
          </p:nvSpPr>
          <p:spPr>
            <a:xfrm flipH="1">
              <a:off x="5733727" y="3276600"/>
              <a:ext cx="1074592" cy="1074592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sp>
          <p:nvSpPr>
            <p:cNvPr id="34" name="Title 1">
              <a:extLst>
                <a:ext uri="{FF2B5EF4-FFF2-40B4-BE49-F238E27FC236}">
                  <a16:creationId xmlns:a16="http://schemas.microsoft.com/office/drawing/2014/main" id="{51B24311-074E-0140-BED2-0B8B17F6D4A6}"/>
                </a:ext>
              </a:extLst>
            </p:cNvPr>
            <p:cNvSpPr txBox="1">
              <a:spLocks/>
            </p:cNvSpPr>
            <p:nvPr/>
          </p:nvSpPr>
          <p:spPr>
            <a:xfrm>
              <a:off x="5469981" y="4435373"/>
              <a:ext cx="1602530" cy="938194"/>
            </a:xfrm>
            <a:prstGeom prst="rect">
              <a:avLst/>
            </a:prstGeom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Planning and prioritizing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12BF1F19-3042-4843-8DC1-BC1484B7E5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6004323" y="3513087"/>
              <a:ext cx="533400" cy="609600"/>
            </a:xfrm>
            <a:prstGeom prst="rect">
              <a:avLst/>
            </a:prstGeom>
          </p:spPr>
        </p:pic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22D9C02A-4B01-844F-8539-D1AC5AFFF18C}"/>
              </a:ext>
            </a:extLst>
          </p:cNvPr>
          <p:cNvSpPr txBox="1">
            <a:spLocks/>
          </p:cNvSpPr>
          <p:nvPr/>
        </p:nvSpPr>
        <p:spPr>
          <a:xfrm>
            <a:off x="8590441" y="5524500"/>
            <a:ext cx="2339578" cy="1172735"/>
          </a:xfrm>
          <a:prstGeom prst="rect">
            <a:avLst/>
          </a:prstGeom>
          <a:solidFill>
            <a:schemeClr val="bg1"/>
          </a:solidFill>
        </p:spPr>
        <p:txBody>
          <a:bodyPr vert="horz" lIns="114300" tIns="57150" rIns="114300" bIns="5715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50" b="1" dirty="0">
                <a:latin typeface="Roboto" panose="02000000000000000000" pitchFamily="2" charset="0"/>
                <a:ea typeface="Roboto" panose="02000000000000000000" pitchFamily="2" charset="0"/>
              </a:rPr>
              <a:t>Pre</a:t>
            </a:r>
            <a:r>
              <a:rPr lang="en-US" sz="2250" dirty="0">
                <a:latin typeface="Roboto" panose="02000000000000000000" pitchFamily="2" charset="0"/>
                <a:ea typeface="Roboto" panose="02000000000000000000" pitchFamily="2" charset="0"/>
              </a:rPr>
              <a:t>-arranged Financing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4801CB60-52F1-E440-A9AC-A590612439E3}"/>
              </a:ext>
            </a:extLst>
          </p:cNvPr>
          <p:cNvSpPr txBox="1">
            <a:spLocks/>
          </p:cNvSpPr>
          <p:nvPr/>
        </p:nvSpPr>
        <p:spPr>
          <a:xfrm>
            <a:off x="6591404" y="5544216"/>
            <a:ext cx="2339578" cy="771714"/>
          </a:xfrm>
          <a:prstGeom prst="rect">
            <a:avLst/>
          </a:prstGeom>
          <a:solidFill>
            <a:schemeClr val="bg1"/>
          </a:solidFill>
        </p:spPr>
        <p:txBody>
          <a:bodyPr vert="horz" lIns="114300" tIns="57150" rIns="114300" bIns="5715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50" b="1" dirty="0">
                <a:latin typeface="Roboto" panose="02000000000000000000" pitchFamily="2" charset="0"/>
                <a:ea typeface="Roboto" panose="02000000000000000000" pitchFamily="2" charset="0"/>
              </a:rPr>
              <a:t>Established </a:t>
            </a:r>
            <a:r>
              <a:rPr lang="en-US" sz="2250" dirty="0">
                <a:latin typeface="Roboto" panose="02000000000000000000" pitchFamily="2" charset="0"/>
                <a:ea typeface="Roboto" panose="02000000000000000000" pitchFamily="2" charset="0"/>
              </a:rPr>
              <a:t>Action Plans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3306A9-6DE1-CE4E-9AB9-9E16762E7571}"/>
              </a:ext>
            </a:extLst>
          </p:cNvPr>
          <p:cNvGrpSpPr/>
          <p:nvPr/>
        </p:nvGrpSpPr>
        <p:grpSpPr>
          <a:xfrm>
            <a:off x="4554061" y="4095751"/>
            <a:ext cx="2399190" cy="3814866"/>
            <a:chOff x="3643249" y="3272704"/>
            <a:chExt cx="1919352" cy="3051893"/>
          </a:xfrm>
        </p:grpSpPr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0ECD32F0-8BCE-9F4C-B42B-69925E49491A}"/>
                </a:ext>
              </a:extLst>
            </p:cNvPr>
            <p:cNvSpPr txBox="1">
              <a:spLocks/>
            </p:cNvSpPr>
            <p:nvPr/>
          </p:nvSpPr>
          <p:spPr>
            <a:xfrm>
              <a:off x="3643249" y="4435373"/>
              <a:ext cx="1919352" cy="1889224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A robust </a:t>
              </a:r>
              <a:r>
                <a:rPr lang="en-US" sz="2250" b="1" dirty="0">
                  <a:latin typeface="Roboto" panose="02000000000000000000" pitchFamily="2" charset="0"/>
                  <a:ea typeface="Roboto" panose="02000000000000000000" pitchFamily="2" charset="0"/>
                </a:rPr>
                <a:t>Forecasting</a:t>
              </a:r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</a:p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&amp; </a:t>
              </a:r>
              <a:r>
                <a:rPr lang="en-US" sz="2250" b="1" dirty="0">
                  <a:latin typeface="Roboto" panose="02000000000000000000" pitchFamily="2" charset="0"/>
                  <a:ea typeface="Roboto" panose="02000000000000000000" pitchFamily="2" charset="0"/>
                </a:rPr>
                <a:t>Decision- making Framework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385310E-5661-AC44-A2C8-4DFFE7E1C095}"/>
                </a:ext>
              </a:extLst>
            </p:cNvPr>
            <p:cNvSpPr/>
            <p:nvPr/>
          </p:nvSpPr>
          <p:spPr>
            <a:xfrm>
              <a:off x="4067199" y="3272704"/>
              <a:ext cx="1074592" cy="1074592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8B204347-ACFF-F145-A48B-3DE8EBA9D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270688" y="3454932"/>
              <a:ext cx="658152" cy="658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2840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1FBDC42-370B-4344-8A8C-8E53E1B760A3}"/>
              </a:ext>
            </a:extLst>
          </p:cNvPr>
          <p:cNvGrpSpPr/>
          <p:nvPr/>
        </p:nvGrpSpPr>
        <p:grpSpPr>
          <a:xfrm>
            <a:off x="1322681" y="4179791"/>
            <a:ext cx="11976499" cy="1126241"/>
            <a:chOff x="1058144" y="3343832"/>
            <a:chExt cx="9581199" cy="900993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18E5CDC-6660-6047-B0E4-D6EF75E3F978}"/>
                </a:ext>
              </a:extLst>
            </p:cNvPr>
            <p:cNvCxnSpPr>
              <a:cxnSpLocks/>
            </p:cNvCxnSpPr>
            <p:nvPr/>
          </p:nvCxnSpPr>
          <p:spPr>
            <a:xfrm>
              <a:off x="1058144" y="3810000"/>
              <a:ext cx="8948821" cy="0"/>
            </a:xfrm>
            <a:prstGeom prst="line">
              <a:avLst/>
            </a:prstGeom>
            <a:ln w="57150" cap="rnd">
              <a:solidFill>
                <a:srgbClr val="FFD96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B06227CA-316D-914E-B13C-6B6C37FF14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42410" y="3343832"/>
              <a:ext cx="696933" cy="900993"/>
            </a:xfrm>
            <a:prstGeom prst="rect">
              <a:avLst/>
            </a:prstGeom>
          </p:spPr>
        </p:pic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220A490E-F171-AE47-BC45-3AB434D33133}"/>
              </a:ext>
            </a:extLst>
          </p:cNvPr>
          <p:cNvSpPr/>
          <p:nvPr/>
        </p:nvSpPr>
        <p:spPr>
          <a:xfrm>
            <a:off x="-1" y="0"/>
            <a:ext cx="8191494" cy="8580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7F6627-FFA7-F049-B1EB-5E14180E5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5168" y="1228939"/>
            <a:ext cx="7357884" cy="2984500"/>
          </a:xfrm>
        </p:spPr>
        <p:txBody>
          <a:bodyPr anchor="t">
            <a:normAutofit/>
          </a:bodyPr>
          <a:lstStyle/>
          <a:p>
            <a:pPr algn="l"/>
            <a:r>
              <a:rPr lang="en-US" sz="5000" dirty="0">
                <a:latin typeface="Roboto Slab" pitchFamily="2" charset="0"/>
                <a:ea typeface="Roboto Slab" pitchFamily="2" charset="0"/>
              </a:rPr>
              <a:t>What does </a:t>
            </a:r>
            <a:r>
              <a:rPr lang="en-US" sz="5000" b="1" dirty="0">
                <a:latin typeface="Roboto Slab" pitchFamily="2" charset="0"/>
                <a:ea typeface="Roboto Slab" pitchFamily="2" charset="0"/>
              </a:rPr>
              <a:t>anticipatory action</a:t>
            </a:r>
            <a:r>
              <a:rPr lang="en-US" sz="5000" dirty="0">
                <a:latin typeface="Roboto Slab" pitchFamily="2" charset="0"/>
                <a:ea typeface="Roboto Slab" pitchFamily="2" charset="0"/>
              </a:rPr>
              <a:t> look like?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0D78999-55A3-774F-90BA-21A562E4CB72}"/>
              </a:ext>
            </a:extLst>
          </p:cNvPr>
          <p:cNvGrpSpPr/>
          <p:nvPr/>
        </p:nvGrpSpPr>
        <p:grpSpPr>
          <a:xfrm>
            <a:off x="1041677" y="4095750"/>
            <a:ext cx="1791811" cy="2220180"/>
            <a:chOff x="3967123" y="3276600"/>
            <a:chExt cx="1433449" cy="1776144"/>
          </a:xfrm>
          <a:solidFill>
            <a:schemeClr val="bg1"/>
          </a:soli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CD66997-4850-C140-B20F-C20E42EA23FB}"/>
                </a:ext>
              </a:extLst>
            </p:cNvPr>
            <p:cNvSpPr/>
            <p:nvPr/>
          </p:nvSpPr>
          <p:spPr>
            <a:xfrm>
              <a:off x="4146551" y="3276600"/>
              <a:ext cx="1074592" cy="10745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5433FC4D-A9BF-5D46-A6D1-46842BC105C6}"/>
                </a:ext>
              </a:extLst>
            </p:cNvPr>
            <p:cNvSpPr txBox="1">
              <a:spLocks/>
            </p:cNvSpPr>
            <p:nvPr/>
          </p:nvSpPr>
          <p:spPr>
            <a:xfrm>
              <a:off x="3967123" y="4435373"/>
              <a:ext cx="1433449" cy="617371"/>
            </a:xfrm>
            <a:prstGeom prst="rect">
              <a:avLst/>
            </a:prstGeom>
            <a:grpFill/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Assessing needs</a:t>
              </a:r>
            </a:p>
          </p:txBody>
        </p: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E4CCA9F0-D654-8145-AAB0-25F38520B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79047" y="3513087"/>
              <a:ext cx="609600" cy="609600"/>
            </a:xfrm>
            <a:prstGeom prst="rect">
              <a:avLst/>
            </a:prstGeom>
            <a:grpFill/>
          </p:spPr>
        </p:pic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581F854-0344-D442-AC39-53009CDF849E}"/>
              </a:ext>
            </a:extLst>
          </p:cNvPr>
          <p:cNvGrpSpPr/>
          <p:nvPr/>
        </p:nvGrpSpPr>
        <p:grpSpPr>
          <a:xfrm>
            <a:off x="806100" y="4090881"/>
            <a:ext cx="2243115" cy="3814866"/>
            <a:chOff x="3705679" y="3272704"/>
            <a:chExt cx="1794492" cy="3051893"/>
          </a:xfrm>
        </p:grpSpPr>
        <p:sp>
          <p:nvSpPr>
            <p:cNvPr id="83" name="Title 1">
              <a:extLst>
                <a:ext uri="{FF2B5EF4-FFF2-40B4-BE49-F238E27FC236}">
                  <a16:creationId xmlns:a16="http://schemas.microsoft.com/office/drawing/2014/main" id="{6BE874E2-072A-FC4A-8C53-98F01F319034}"/>
                </a:ext>
              </a:extLst>
            </p:cNvPr>
            <p:cNvSpPr txBox="1">
              <a:spLocks/>
            </p:cNvSpPr>
            <p:nvPr/>
          </p:nvSpPr>
          <p:spPr>
            <a:xfrm>
              <a:off x="3705679" y="4435373"/>
              <a:ext cx="1794492" cy="1889224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A robust </a:t>
              </a:r>
              <a:r>
                <a:rPr lang="en-US" sz="2250" b="1" dirty="0">
                  <a:latin typeface="Roboto" panose="02000000000000000000" pitchFamily="2" charset="0"/>
                  <a:ea typeface="Roboto" panose="02000000000000000000" pitchFamily="2" charset="0"/>
                </a:rPr>
                <a:t>Forecasting</a:t>
              </a:r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</a:p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&amp; </a:t>
              </a:r>
              <a:r>
                <a:rPr lang="en-US" sz="2250" b="1" dirty="0">
                  <a:latin typeface="Roboto" panose="02000000000000000000" pitchFamily="2" charset="0"/>
                  <a:ea typeface="Roboto" panose="02000000000000000000" pitchFamily="2" charset="0"/>
                </a:rPr>
                <a:t>Decision- making Framework</a:t>
              </a: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F1AF502E-FFB4-C245-B7E5-3F6F18CF8CCE}"/>
                </a:ext>
              </a:extLst>
            </p:cNvPr>
            <p:cNvSpPr/>
            <p:nvPr/>
          </p:nvSpPr>
          <p:spPr>
            <a:xfrm>
              <a:off x="4067199" y="3272704"/>
              <a:ext cx="1074592" cy="107459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11527B80-E1F8-0148-9BBC-72DF4C229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270688" y="3454932"/>
              <a:ext cx="658152" cy="658150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FE8C2FF-C943-E445-9039-2FBC571D7169}"/>
              </a:ext>
            </a:extLst>
          </p:cNvPr>
          <p:cNvGrpSpPr/>
          <p:nvPr/>
        </p:nvGrpSpPr>
        <p:grpSpPr>
          <a:xfrm>
            <a:off x="2943816" y="4095751"/>
            <a:ext cx="2003163" cy="2621209"/>
            <a:chOff x="5469981" y="3276600"/>
            <a:chExt cx="1602530" cy="2096967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677C7EF-45A7-5446-A46C-2ECE529D94E2}"/>
                </a:ext>
              </a:extLst>
            </p:cNvPr>
            <p:cNvSpPr/>
            <p:nvPr/>
          </p:nvSpPr>
          <p:spPr>
            <a:xfrm flipH="1">
              <a:off x="5733727" y="3276600"/>
              <a:ext cx="1074592" cy="107459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sp>
          <p:nvSpPr>
            <p:cNvPr id="34" name="Title 1">
              <a:extLst>
                <a:ext uri="{FF2B5EF4-FFF2-40B4-BE49-F238E27FC236}">
                  <a16:creationId xmlns:a16="http://schemas.microsoft.com/office/drawing/2014/main" id="{51B24311-074E-0140-BED2-0B8B17F6D4A6}"/>
                </a:ext>
              </a:extLst>
            </p:cNvPr>
            <p:cNvSpPr txBox="1">
              <a:spLocks/>
            </p:cNvSpPr>
            <p:nvPr/>
          </p:nvSpPr>
          <p:spPr>
            <a:xfrm>
              <a:off x="5469981" y="4435373"/>
              <a:ext cx="1602530" cy="938194"/>
            </a:xfrm>
            <a:prstGeom prst="rect">
              <a:avLst/>
            </a:prstGeom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Planning and prioritizing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12BF1F19-3042-4843-8DC1-BC1484B7E5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6004323" y="3513087"/>
              <a:ext cx="533400" cy="609600"/>
            </a:xfrm>
            <a:prstGeom prst="rect">
              <a:avLst/>
            </a:prstGeom>
          </p:spPr>
        </p:pic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4801CB60-52F1-E440-A9AC-A590612439E3}"/>
              </a:ext>
            </a:extLst>
          </p:cNvPr>
          <p:cNvSpPr txBox="1">
            <a:spLocks/>
          </p:cNvSpPr>
          <p:nvPr/>
        </p:nvSpPr>
        <p:spPr>
          <a:xfrm>
            <a:off x="2775330" y="5544216"/>
            <a:ext cx="2339578" cy="771714"/>
          </a:xfrm>
          <a:prstGeom prst="rect">
            <a:avLst/>
          </a:prstGeom>
          <a:solidFill>
            <a:schemeClr val="bg1"/>
          </a:solidFill>
        </p:spPr>
        <p:txBody>
          <a:bodyPr vert="horz" lIns="114300" tIns="57150" rIns="114300" bIns="5715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50" b="1" dirty="0">
                <a:latin typeface="Roboto" panose="02000000000000000000" pitchFamily="2" charset="0"/>
                <a:ea typeface="Roboto" panose="02000000000000000000" pitchFamily="2" charset="0"/>
              </a:rPr>
              <a:t>Established </a:t>
            </a:r>
            <a:r>
              <a:rPr lang="en-US" sz="2250" dirty="0">
                <a:latin typeface="Roboto" panose="02000000000000000000" pitchFamily="2" charset="0"/>
                <a:ea typeface="Roboto" panose="02000000000000000000" pitchFamily="2" charset="0"/>
              </a:rPr>
              <a:t>Action Plans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678DF1A-F2F8-6546-8294-DC96AA343EC0}"/>
              </a:ext>
            </a:extLst>
          </p:cNvPr>
          <p:cNvCxnSpPr>
            <a:cxnSpLocks/>
          </p:cNvCxnSpPr>
          <p:nvPr/>
        </p:nvCxnSpPr>
        <p:spPr>
          <a:xfrm flipV="1">
            <a:off x="8191500" y="2141571"/>
            <a:ext cx="0" cy="6181510"/>
          </a:xfrm>
          <a:prstGeom prst="line">
            <a:avLst/>
          </a:prstGeom>
          <a:ln w="19050" cap="rnd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DC46BED1-7CD1-6D41-8117-2927972EE97D}"/>
              </a:ext>
            </a:extLst>
          </p:cNvPr>
          <p:cNvGrpSpPr/>
          <p:nvPr/>
        </p:nvGrpSpPr>
        <p:grpSpPr>
          <a:xfrm>
            <a:off x="7050464" y="3619500"/>
            <a:ext cx="2286000" cy="2286000"/>
            <a:chOff x="5640371" y="2895600"/>
            <a:chExt cx="1828800" cy="1828800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11356F2-4EB5-9D4A-A62E-F7B3A6CC0342}"/>
                </a:ext>
              </a:extLst>
            </p:cNvPr>
            <p:cNvSpPr/>
            <p:nvPr/>
          </p:nvSpPr>
          <p:spPr>
            <a:xfrm>
              <a:off x="5640371" y="2895600"/>
              <a:ext cx="1828800" cy="1828800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C081F1B3-6EC5-D94A-B40F-E1EBD285B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61282" y="3276599"/>
              <a:ext cx="1001185" cy="1001185"/>
            </a:xfrm>
            <a:prstGeom prst="rect">
              <a:avLst/>
            </a:prstGeom>
          </p:spPr>
        </p:pic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54B92D9-FC2E-014E-A4C6-B9A40C133798}"/>
              </a:ext>
            </a:extLst>
          </p:cNvPr>
          <p:cNvCxnSpPr>
            <a:cxnSpLocks/>
          </p:cNvCxnSpPr>
          <p:nvPr/>
        </p:nvCxnSpPr>
        <p:spPr>
          <a:xfrm flipV="1">
            <a:off x="8191500" y="188541"/>
            <a:ext cx="0" cy="1087534"/>
          </a:xfrm>
          <a:prstGeom prst="line">
            <a:avLst/>
          </a:prstGeom>
          <a:ln w="19050" cap="rnd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>
            <a:extLst>
              <a:ext uri="{FF2B5EF4-FFF2-40B4-BE49-F238E27FC236}">
                <a16:creationId xmlns:a16="http://schemas.microsoft.com/office/drawing/2014/main" id="{FB190324-7F5F-7F47-AEF0-7008AE73013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698306" y="3771506"/>
            <a:ext cx="369100" cy="315273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7AA32871-F0BE-FF4C-ADDF-4ABE918D53FC}"/>
              </a:ext>
            </a:extLst>
          </p:cNvPr>
          <p:cNvGrpSpPr/>
          <p:nvPr/>
        </p:nvGrpSpPr>
        <p:grpSpPr>
          <a:xfrm>
            <a:off x="11618126" y="3619501"/>
            <a:ext cx="2525383" cy="3566244"/>
            <a:chOff x="9294501" y="2917458"/>
            <a:chExt cx="2020306" cy="2852995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23D3297C-BABE-1341-937B-669F35179A5E}"/>
                </a:ext>
              </a:extLst>
            </p:cNvPr>
            <p:cNvSpPr/>
            <p:nvPr/>
          </p:nvSpPr>
          <p:spPr>
            <a:xfrm>
              <a:off x="9926775" y="2917458"/>
              <a:ext cx="773721" cy="138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/>
            </a:p>
          </p:txBody>
        </p:sp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DC3E6531-5E78-B243-AD26-283B83C1FA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843976" y="3300885"/>
              <a:ext cx="924618" cy="789776"/>
            </a:xfrm>
            <a:prstGeom prst="rect">
              <a:avLst/>
            </a:prstGeom>
          </p:spPr>
        </p:pic>
        <p:sp>
          <p:nvSpPr>
            <p:cNvPr id="68" name="Title 1">
              <a:extLst>
                <a:ext uri="{FF2B5EF4-FFF2-40B4-BE49-F238E27FC236}">
                  <a16:creationId xmlns:a16="http://schemas.microsoft.com/office/drawing/2014/main" id="{B43E6BFB-0B90-F449-BFA7-71A2F1EEAD38}"/>
                </a:ext>
              </a:extLst>
            </p:cNvPr>
            <p:cNvSpPr txBox="1">
              <a:spLocks/>
            </p:cNvSpPr>
            <p:nvPr/>
          </p:nvSpPr>
          <p:spPr>
            <a:xfrm>
              <a:off x="9294501" y="4681175"/>
              <a:ext cx="2020306" cy="1089278"/>
            </a:xfrm>
            <a:prstGeom prst="rect">
              <a:avLst/>
            </a:prstGeom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000" b="1" dirty="0">
                  <a:latin typeface="Roboto" panose="02000000000000000000" pitchFamily="2" charset="0"/>
                  <a:ea typeface="Roboto" panose="02000000000000000000" pitchFamily="2" charset="0"/>
                </a:rPr>
                <a:t>Reduced</a:t>
              </a:r>
              <a:br>
                <a:rPr lang="en-US" sz="3000" b="1" dirty="0"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3000" b="1" dirty="0">
                  <a:latin typeface="Roboto" panose="02000000000000000000" pitchFamily="2" charset="0"/>
                  <a:ea typeface="Roboto" panose="02000000000000000000" pitchFamily="2" charset="0"/>
                </a:rPr>
                <a:t>Crisis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E726CC3-768F-8F4A-98FA-88F7C9A62F99}"/>
              </a:ext>
            </a:extLst>
          </p:cNvPr>
          <p:cNvGrpSpPr/>
          <p:nvPr/>
        </p:nvGrpSpPr>
        <p:grpSpPr>
          <a:xfrm>
            <a:off x="5056605" y="4095750"/>
            <a:ext cx="1791811" cy="3143248"/>
            <a:chOff x="7134674" y="3276600"/>
            <a:chExt cx="1433449" cy="2514598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64E626BC-CD86-6E44-AD6B-A690F23E3436}"/>
                </a:ext>
              </a:extLst>
            </p:cNvPr>
            <p:cNvSpPr/>
            <p:nvPr/>
          </p:nvSpPr>
          <p:spPr>
            <a:xfrm>
              <a:off x="7314102" y="3276600"/>
              <a:ext cx="1074592" cy="107459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sp>
          <p:nvSpPr>
            <p:cNvPr id="76" name="Title 1">
              <a:extLst>
                <a:ext uri="{FF2B5EF4-FFF2-40B4-BE49-F238E27FC236}">
                  <a16:creationId xmlns:a16="http://schemas.microsoft.com/office/drawing/2014/main" id="{C761EEFA-CAED-3C4D-AD95-0E5535A8A2B6}"/>
                </a:ext>
              </a:extLst>
            </p:cNvPr>
            <p:cNvSpPr txBox="1">
              <a:spLocks/>
            </p:cNvSpPr>
            <p:nvPr/>
          </p:nvSpPr>
          <p:spPr>
            <a:xfrm>
              <a:off x="7134674" y="4435373"/>
              <a:ext cx="1433449" cy="1355825"/>
            </a:xfrm>
            <a:prstGeom prst="rect">
              <a:avLst/>
            </a:prstGeom>
          </p:spPr>
          <p:txBody>
            <a:bodyPr vert="horz" lIns="114300" tIns="57150" rIns="114300" bIns="57150" rtlCol="0" anchor="t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250" dirty="0">
                  <a:latin typeface="Roboto" panose="02000000000000000000" pitchFamily="2" charset="0"/>
                  <a:ea typeface="Roboto" panose="02000000000000000000" pitchFamily="2" charset="0"/>
                </a:rPr>
                <a:t>Mobilizing &amp; Allocating Funding</a:t>
              </a:r>
            </a:p>
            <a:p>
              <a:endParaRPr lang="en-US" sz="225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EF7B7ECA-D42E-644A-B562-87AE2C983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546598" y="3619500"/>
              <a:ext cx="609600" cy="381000"/>
            </a:xfrm>
            <a:prstGeom prst="rect">
              <a:avLst/>
            </a:prstGeom>
            <a:noFill/>
          </p:spPr>
        </p:pic>
      </p:grpSp>
      <p:sp>
        <p:nvSpPr>
          <p:cNvPr id="78" name="Title 1">
            <a:extLst>
              <a:ext uri="{FF2B5EF4-FFF2-40B4-BE49-F238E27FC236}">
                <a16:creationId xmlns:a16="http://schemas.microsoft.com/office/drawing/2014/main" id="{1D5423C4-F63C-DD40-810E-64CB8AC92CC8}"/>
              </a:ext>
            </a:extLst>
          </p:cNvPr>
          <p:cNvSpPr txBox="1">
            <a:spLocks/>
          </p:cNvSpPr>
          <p:nvPr/>
        </p:nvSpPr>
        <p:spPr>
          <a:xfrm>
            <a:off x="4782721" y="5524500"/>
            <a:ext cx="2339578" cy="1172735"/>
          </a:xfrm>
          <a:prstGeom prst="rect">
            <a:avLst/>
          </a:prstGeom>
          <a:solidFill>
            <a:schemeClr val="bg1"/>
          </a:solidFill>
        </p:spPr>
        <p:txBody>
          <a:bodyPr vert="horz" lIns="114300" tIns="57150" rIns="114300" bIns="5715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50" b="1" dirty="0">
                <a:latin typeface="Roboto" panose="02000000000000000000" pitchFamily="2" charset="0"/>
                <a:ea typeface="Roboto" panose="02000000000000000000" pitchFamily="2" charset="0"/>
              </a:rPr>
              <a:t>Pre</a:t>
            </a:r>
            <a:r>
              <a:rPr lang="en-US" sz="2250" dirty="0">
                <a:latin typeface="Roboto" panose="02000000000000000000" pitchFamily="2" charset="0"/>
                <a:ea typeface="Roboto" panose="02000000000000000000" pitchFamily="2" charset="0"/>
              </a:rPr>
              <a:t>-arranged Financing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F9427F25-283F-B44E-BE0E-F60D77037A28}"/>
              </a:ext>
            </a:extLst>
          </p:cNvPr>
          <p:cNvSpPr/>
          <p:nvPr/>
        </p:nvSpPr>
        <p:spPr>
          <a:xfrm>
            <a:off x="8963481" y="3961220"/>
            <a:ext cx="1609268" cy="1609268"/>
          </a:xfrm>
          <a:prstGeom prst="ellipse">
            <a:avLst/>
          </a:prstGeom>
          <a:solidFill>
            <a:srgbClr val="418F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4E8B584-88D4-7E4A-B215-08F190A6929A}"/>
              </a:ext>
            </a:extLst>
          </p:cNvPr>
          <p:cNvGrpSpPr/>
          <p:nvPr/>
        </p:nvGrpSpPr>
        <p:grpSpPr>
          <a:xfrm>
            <a:off x="9285655" y="3765080"/>
            <a:ext cx="906100" cy="425920"/>
            <a:chOff x="8382000" y="1175961"/>
            <a:chExt cx="2286081" cy="107459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C5499DE-FF59-6840-98C1-8DF48D19DEB1}"/>
                </a:ext>
              </a:extLst>
            </p:cNvPr>
            <p:cNvGrpSpPr/>
            <p:nvPr/>
          </p:nvGrpSpPr>
          <p:grpSpPr>
            <a:xfrm>
              <a:off x="8382000" y="1175961"/>
              <a:ext cx="1074592" cy="1074592"/>
              <a:chOff x="2771199" y="3429000"/>
              <a:chExt cx="1074592" cy="1074592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C57CB551-AC6E-224E-9D56-225D31D62391}"/>
                  </a:ext>
                </a:extLst>
              </p:cNvPr>
              <p:cNvSpPr/>
              <p:nvPr/>
            </p:nvSpPr>
            <p:spPr>
              <a:xfrm flipH="1">
                <a:off x="2771199" y="3429000"/>
                <a:ext cx="1074592" cy="1074592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50" dirty="0"/>
              </a:p>
            </p:txBody>
          </p:sp>
          <p:pic>
            <p:nvPicPr>
              <p:cNvPr id="62" name="Picture 61">
                <a:extLst>
                  <a:ext uri="{FF2B5EF4-FFF2-40B4-BE49-F238E27FC236}">
                    <a16:creationId xmlns:a16="http://schemas.microsoft.com/office/drawing/2014/main" id="{88DDB135-FC2C-2F45-A691-00C0DAD6A4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saturation sat="0"/>
                        </a14:imgEffect>
                        <a14:imgEffect>
                          <a14:brightnessContrast bright="-8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flipH="1">
                <a:off x="3041795" y="3665487"/>
                <a:ext cx="533400" cy="609600"/>
              </a:xfrm>
              <a:prstGeom prst="rect">
                <a:avLst/>
              </a:prstGeom>
            </p:spPr>
          </p:pic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4131AAB-F9AF-7E4F-A947-BD49D3E37FF6}"/>
                </a:ext>
              </a:extLst>
            </p:cNvPr>
            <p:cNvGrpSpPr/>
            <p:nvPr/>
          </p:nvGrpSpPr>
          <p:grpSpPr>
            <a:xfrm>
              <a:off x="9593489" y="1175961"/>
              <a:ext cx="1074592" cy="1074592"/>
              <a:chOff x="4370428" y="3429000"/>
              <a:chExt cx="1074592" cy="1074592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345A781E-F681-884B-893E-2B88A22D8120}"/>
                  </a:ext>
                </a:extLst>
              </p:cNvPr>
              <p:cNvSpPr/>
              <p:nvPr/>
            </p:nvSpPr>
            <p:spPr>
              <a:xfrm>
                <a:off x="4370428" y="3429000"/>
                <a:ext cx="1074592" cy="1074592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50" dirty="0"/>
              </a:p>
            </p:txBody>
          </p:sp>
          <p:pic>
            <p:nvPicPr>
              <p:cNvPr id="64" name="Picture 63">
                <a:extLst>
                  <a:ext uri="{FF2B5EF4-FFF2-40B4-BE49-F238E27FC236}">
                    <a16:creationId xmlns:a16="http://schemas.microsoft.com/office/drawing/2014/main" id="{982A2A18-C06E-E54B-9717-B97D2B3F14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0"/>
                        </a14:imgEffect>
                        <a14:imgEffect>
                          <a14:brightnessContrast bright="-8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4602924" y="3771900"/>
                <a:ext cx="609600" cy="381000"/>
              </a:xfrm>
              <a:prstGeom prst="rect">
                <a:avLst/>
              </a:prstGeom>
              <a:noFill/>
            </p:spPr>
          </p:pic>
        </p:grpSp>
      </p:grpSp>
      <p:sp>
        <p:nvSpPr>
          <p:cNvPr id="67" name="Title 1">
            <a:extLst>
              <a:ext uri="{FF2B5EF4-FFF2-40B4-BE49-F238E27FC236}">
                <a16:creationId xmlns:a16="http://schemas.microsoft.com/office/drawing/2014/main" id="{DDDBCB10-001D-7940-AA0D-15721B194EE1}"/>
              </a:ext>
            </a:extLst>
          </p:cNvPr>
          <p:cNvSpPr txBox="1">
            <a:spLocks/>
          </p:cNvSpPr>
          <p:nvPr/>
        </p:nvSpPr>
        <p:spPr>
          <a:xfrm>
            <a:off x="8618867" y="5851469"/>
            <a:ext cx="2525383" cy="1361598"/>
          </a:xfrm>
          <a:prstGeom prst="rect">
            <a:avLst/>
          </a:prstGeom>
        </p:spPr>
        <p:txBody>
          <a:bodyPr vert="horz" lIns="114300" tIns="57150" rIns="114300" bIns="5715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latin typeface="Roboto" panose="02000000000000000000" pitchFamily="2" charset="0"/>
                <a:ea typeface="Roboto" panose="02000000000000000000" pitchFamily="2" charset="0"/>
              </a:rPr>
              <a:t>Anticipatory</a:t>
            </a:r>
            <a:br>
              <a:rPr lang="en-US" sz="3000" b="1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3000" b="1" dirty="0">
                <a:latin typeface="Roboto" panose="02000000000000000000" pitchFamily="2" charset="0"/>
                <a:ea typeface="Roboto" panose="02000000000000000000" pitchFamily="2" charset="0"/>
              </a:rPr>
              <a:t>Action</a:t>
            </a: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0DC6BD16-0D9E-7346-B600-F2FCA01EC74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98956" y="4442150"/>
            <a:ext cx="1006153" cy="71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689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FF9A2E42-4D49-9247-BA05-6BB3732E722E}"/>
              </a:ext>
            </a:extLst>
          </p:cNvPr>
          <p:cNvGrpSpPr/>
          <p:nvPr/>
        </p:nvGrpSpPr>
        <p:grpSpPr>
          <a:xfrm>
            <a:off x="5925017" y="3714750"/>
            <a:ext cx="742483" cy="1561658"/>
            <a:chOff x="5760976" y="3469419"/>
            <a:chExt cx="593986" cy="1249326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95070DF-BD54-434D-86AD-799EC7F214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59274" y="3755205"/>
              <a:ext cx="0" cy="963540"/>
            </a:xfrm>
            <a:prstGeom prst="line">
              <a:avLst/>
            </a:prstGeom>
            <a:ln w="57150">
              <a:solidFill>
                <a:srgbClr val="FFD9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228FC2E-5BF9-8649-A0E2-5B35F31D05D1}"/>
                </a:ext>
              </a:extLst>
            </p:cNvPr>
            <p:cNvSpPr/>
            <p:nvPr/>
          </p:nvSpPr>
          <p:spPr>
            <a:xfrm>
              <a:off x="5760976" y="3469419"/>
              <a:ext cx="593986" cy="593986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b="1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871D1828-E2CA-844B-A571-38DE39528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78625" y="3555423"/>
              <a:ext cx="372209" cy="372208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BA7FA29-359B-8E4A-9914-EB2D639044EB}"/>
              </a:ext>
            </a:extLst>
          </p:cNvPr>
          <p:cNvGrpSpPr/>
          <p:nvPr/>
        </p:nvGrpSpPr>
        <p:grpSpPr>
          <a:xfrm>
            <a:off x="6374285" y="1152168"/>
            <a:ext cx="2624385" cy="2624385"/>
            <a:chOff x="4742910" y="1149977"/>
            <a:chExt cx="2711814" cy="2711814"/>
          </a:xfrm>
        </p:grpSpPr>
        <p:sp>
          <p:nvSpPr>
            <p:cNvPr id="29" name="Arc 28">
              <a:extLst>
                <a:ext uri="{FF2B5EF4-FFF2-40B4-BE49-F238E27FC236}">
                  <a16:creationId xmlns:a16="http://schemas.microsoft.com/office/drawing/2014/main" id="{956BB570-10E5-BC49-AAD0-94E15D0D48C2}"/>
                </a:ext>
              </a:extLst>
            </p:cNvPr>
            <p:cNvSpPr/>
            <p:nvPr/>
          </p:nvSpPr>
          <p:spPr>
            <a:xfrm rot="10800000">
              <a:off x="5434638" y="1870897"/>
              <a:ext cx="1274594" cy="1274594"/>
            </a:xfrm>
            <a:prstGeom prst="arc">
              <a:avLst/>
            </a:prstGeom>
            <a:ln w="25400">
              <a:solidFill>
                <a:srgbClr val="FFD9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250"/>
            </a:p>
          </p:txBody>
        </p:sp>
        <p:sp>
          <p:nvSpPr>
            <p:cNvPr id="30" name="Arc 29">
              <a:extLst>
                <a:ext uri="{FF2B5EF4-FFF2-40B4-BE49-F238E27FC236}">
                  <a16:creationId xmlns:a16="http://schemas.microsoft.com/office/drawing/2014/main" id="{C8AA2E74-BAF4-364D-91B2-EFC298F415D1}"/>
                </a:ext>
              </a:extLst>
            </p:cNvPr>
            <p:cNvSpPr/>
            <p:nvPr/>
          </p:nvSpPr>
          <p:spPr>
            <a:xfrm rot="10800000">
              <a:off x="4742910" y="1149977"/>
              <a:ext cx="2711814" cy="2711814"/>
            </a:xfrm>
            <a:prstGeom prst="arc">
              <a:avLst/>
            </a:prstGeom>
            <a:ln w="25400">
              <a:solidFill>
                <a:srgbClr val="FFD9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250"/>
            </a:p>
          </p:txBody>
        </p:sp>
        <p:sp>
          <p:nvSpPr>
            <p:cNvPr id="31" name="Arc 30">
              <a:extLst>
                <a:ext uri="{FF2B5EF4-FFF2-40B4-BE49-F238E27FC236}">
                  <a16:creationId xmlns:a16="http://schemas.microsoft.com/office/drawing/2014/main" id="{A3C127B8-E9FE-2D44-80D4-3B04C0CFD932}"/>
                </a:ext>
              </a:extLst>
            </p:cNvPr>
            <p:cNvSpPr/>
            <p:nvPr/>
          </p:nvSpPr>
          <p:spPr>
            <a:xfrm rot="10800000">
              <a:off x="5206933" y="1610547"/>
              <a:ext cx="1783768" cy="1783768"/>
            </a:xfrm>
            <a:prstGeom prst="arc">
              <a:avLst/>
            </a:prstGeom>
            <a:ln w="25400">
              <a:solidFill>
                <a:srgbClr val="FFD9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250"/>
            </a:p>
          </p:txBody>
        </p:sp>
        <p:sp>
          <p:nvSpPr>
            <p:cNvPr id="32" name="Arc 31">
              <a:extLst>
                <a:ext uri="{FF2B5EF4-FFF2-40B4-BE49-F238E27FC236}">
                  <a16:creationId xmlns:a16="http://schemas.microsoft.com/office/drawing/2014/main" id="{32C81D4E-6E5E-C14D-A801-2C8918A35CC4}"/>
                </a:ext>
              </a:extLst>
            </p:cNvPr>
            <p:cNvSpPr/>
            <p:nvPr/>
          </p:nvSpPr>
          <p:spPr>
            <a:xfrm rot="10800000">
              <a:off x="4966166" y="1380960"/>
              <a:ext cx="2233340" cy="2233340"/>
            </a:xfrm>
            <a:prstGeom prst="arc">
              <a:avLst/>
            </a:prstGeom>
            <a:ln w="25400">
              <a:solidFill>
                <a:srgbClr val="FFD9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250"/>
            </a:p>
          </p:txBody>
        </p:sp>
      </p:grpSp>
      <p:sp>
        <p:nvSpPr>
          <p:cNvPr id="55" name="Freeform 54">
            <a:extLst>
              <a:ext uri="{FF2B5EF4-FFF2-40B4-BE49-F238E27FC236}">
                <a16:creationId xmlns:a16="http://schemas.microsoft.com/office/drawing/2014/main" id="{9F6CC36B-FC0E-4C45-91D6-913E54D3C1A5}"/>
              </a:ext>
            </a:extLst>
          </p:cNvPr>
          <p:cNvSpPr/>
          <p:nvPr/>
        </p:nvSpPr>
        <p:spPr>
          <a:xfrm>
            <a:off x="6264974" y="2343151"/>
            <a:ext cx="8237765" cy="4928111"/>
          </a:xfrm>
          <a:custGeom>
            <a:avLst/>
            <a:gdLst>
              <a:gd name="connsiteX0" fmla="*/ 6792686 w 6792686"/>
              <a:gd name="connsiteY0" fmla="*/ 4061361 h 4061361"/>
              <a:gd name="connsiteX1" fmla="*/ 5652655 w 6792686"/>
              <a:gd name="connsiteY1" fmla="*/ 3728852 h 4061361"/>
              <a:gd name="connsiteX2" fmla="*/ 4168239 w 6792686"/>
              <a:gd name="connsiteY2" fmla="*/ 3479470 h 4061361"/>
              <a:gd name="connsiteX3" fmla="*/ 3170712 w 6792686"/>
              <a:gd name="connsiteY3" fmla="*/ 2838203 h 4061361"/>
              <a:gd name="connsiteX4" fmla="*/ 2006930 w 6792686"/>
              <a:gd name="connsiteY4" fmla="*/ 2351314 h 4061361"/>
              <a:gd name="connsiteX5" fmla="*/ 1246909 w 6792686"/>
              <a:gd name="connsiteY5" fmla="*/ 2624447 h 4061361"/>
              <a:gd name="connsiteX6" fmla="*/ 0 w 6792686"/>
              <a:gd name="connsiteY6" fmla="*/ 2434442 h 4061361"/>
              <a:gd name="connsiteX7" fmla="*/ 1187533 w 6792686"/>
              <a:gd name="connsiteY7" fmla="*/ 2030681 h 4061361"/>
              <a:gd name="connsiteX8" fmla="*/ 1947553 w 6792686"/>
              <a:gd name="connsiteY8" fmla="*/ 427512 h 4061361"/>
              <a:gd name="connsiteX9" fmla="*/ 3051959 w 6792686"/>
              <a:gd name="connsiteY9" fmla="*/ 593766 h 4061361"/>
              <a:gd name="connsiteX10" fmla="*/ 3847605 w 6792686"/>
              <a:gd name="connsiteY10" fmla="*/ 0 h 4061361"/>
              <a:gd name="connsiteX11" fmla="*/ 5201392 w 6792686"/>
              <a:gd name="connsiteY11" fmla="*/ 273132 h 4061361"/>
              <a:gd name="connsiteX12" fmla="*/ 5949538 w 6792686"/>
              <a:gd name="connsiteY12" fmla="*/ 973777 h 4061361"/>
              <a:gd name="connsiteX13" fmla="*/ 6662057 w 6792686"/>
              <a:gd name="connsiteY13" fmla="*/ 1140031 h 4061361"/>
              <a:gd name="connsiteX14" fmla="*/ 6662057 w 6792686"/>
              <a:gd name="connsiteY14" fmla="*/ 1140031 h 4061361"/>
              <a:gd name="connsiteX15" fmla="*/ 6792686 w 6792686"/>
              <a:gd name="connsiteY15" fmla="*/ 4061361 h 4061361"/>
              <a:gd name="connsiteX0" fmla="*/ 6792686 w 6792686"/>
              <a:gd name="connsiteY0" fmla="*/ 3982984 h 3982984"/>
              <a:gd name="connsiteX1" fmla="*/ 5652655 w 6792686"/>
              <a:gd name="connsiteY1" fmla="*/ 3650475 h 3982984"/>
              <a:gd name="connsiteX2" fmla="*/ 4168239 w 6792686"/>
              <a:gd name="connsiteY2" fmla="*/ 3401093 h 3982984"/>
              <a:gd name="connsiteX3" fmla="*/ 3170712 w 6792686"/>
              <a:gd name="connsiteY3" fmla="*/ 2759826 h 3982984"/>
              <a:gd name="connsiteX4" fmla="*/ 2006930 w 6792686"/>
              <a:gd name="connsiteY4" fmla="*/ 2272937 h 3982984"/>
              <a:gd name="connsiteX5" fmla="*/ 1246909 w 6792686"/>
              <a:gd name="connsiteY5" fmla="*/ 2546070 h 3982984"/>
              <a:gd name="connsiteX6" fmla="*/ 0 w 6792686"/>
              <a:gd name="connsiteY6" fmla="*/ 2356065 h 3982984"/>
              <a:gd name="connsiteX7" fmla="*/ 1187533 w 6792686"/>
              <a:gd name="connsiteY7" fmla="*/ 1952304 h 3982984"/>
              <a:gd name="connsiteX8" fmla="*/ 1947553 w 6792686"/>
              <a:gd name="connsiteY8" fmla="*/ 349135 h 3982984"/>
              <a:gd name="connsiteX9" fmla="*/ 3051959 w 6792686"/>
              <a:gd name="connsiteY9" fmla="*/ 515389 h 3982984"/>
              <a:gd name="connsiteX10" fmla="*/ 3841074 w 6792686"/>
              <a:gd name="connsiteY10" fmla="*/ 0 h 3982984"/>
              <a:gd name="connsiteX11" fmla="*/ 5201392 w 6792686"/>
              <a:gd name="connsiteY11" fmla="*/ 194755 h 3982984"/>
              <a:gd name="connsiteX12" fmla="*/ 5949538 w 6792686"/>
              <a:gd name="connsiteY12" fmla="*/ 895400 h 3982984"/>
              <a:gd name="connsiteX13" fmla="*/ 6662057 w 6792686"/>
              <a:gd name="connsiteY13" fmla="*/ 1061654 h 3982984"/>
              <a:gd name="connsiteX14" fmla="*/ 6662057 w 6792686"/>
              <a:gd name="connsiteY14" fmla="*/ 1061654 h 3982984"/>
              <a:gd name="connsiteX15" fmla="*/ 6792686 w 6792686"/>
              <a:gd name="connsiteY15" fmla="*/ 3982984 h 3982984"/>
              <a:gd name="connsiteX0" fmla="*/ 6792686 w 6792686"/>
              <a:gd name="connsiteY0" fmla="*/ 4015641 h 4015641"/>
              <a:gd name="connsiteX1" fmla="*/ 5652655 w 6792686"/>
              <a:gd name="connsiteY1" fmla="*/ 3683132 h 4015641"/>
              <a:gd name="connsiteX2" fmla="*/ 4168239 w 6792686"/>
              <a:gd name="connsiteY2" fmla="*/ 3433750 h 4015641"/>
              <a:gd name="connsiteX3" fmla="*/ 3170712 w 6792686"/>
              <a:gd name="connsiteY3" fmla="*/ 2792483 h 4015641"/>
              <a:gd name="connsiteX4" fmla="*/ 2006930 w 6792686"/>
              <a:gd name="connsiteY4" fmla="*/ 2305594 h 4015641"/>
              <a:gd name="connsiteX5" fmla="*/ 1246909 w 6792686"/>
              <a:gd name="connsiteY5" fmla="*/ 2578727 h 4015641"/>
              <a:gd name="connsiteX6" fmla="*/ 0 w 6792686"/>
              <a:gd name="connsiteY6" fmla="*/ 2388722 h 4015641"/>
              <a:gd name="connsiteX7" fmla="*/ 1187533 w 6792686"/>
              <a:gd name="connsiteY7" fmla="*/ 1984961 h 4015641"/>
              <a:gd name="connsiteX8" fmla="*/ 1947553 w 6792686"/>
              <a:gd name="connsiteY8" fmla="*/ 381792 h 4015641"/>
              <a:gd name="connsiteX9" fmla="*/ 3051959 w 6792686"/>
              <a:gd name="connsiteY9" fmla="*/ 548046 h 4015641"/>
              <a:gd name="connsiteX10" fmla="*/ 3828011 w 6792686"/>
              <a:gd name="connsiteY10" fmla="*/ 0 h 4015641"/>
              <a:gd name="connsiteX11" fmla="*/ 5201392 w 6792686"/>
              <a:gd name="connsiteY11" fmla="*/ 227412 h 4015641"/>
              <a:gd name="connsiteX12" fmla="*/ 5949538 w 6792686"/>
              <a:gd name="connsiteY12" fmla="*/ 928057 h 4015641"/>
              <a:gd name="connsiteX13" fmla="*/ 6662057 w 6792686"/>
              <a:gd name="connsiteY13" fmla="*/ 1094311 h 4015641"/>
              <a:gd name="connsiteX14" fmla="*/ 6662057 w 6792686"/>
              <a:gd name="connsiteY14" fmla="*/ 1094311 h 4015641"/>
              <a:gd name="connsiteX15" fmla="*/ 6792686 w 6792686"/>
              <a:gd name="connsiteY15" fmla="*/ 4015641 h 4015641"/>
              <a:gd name="connsiteX0" fmla="*/ 6792686 w 6792686"/>
              <a:gd name="connsiteY0" fmla="*/ 4015641 h 4015641"/>
              <a:gd name="connsiteX1" fmla="*/ 5652655 w 6792686"/>
              <a:gd name="connsiteY1" fmla="*/ 3683132 h 4015641"/>
              <a:gd name="connsiteX2" fmla="*/ 4168239 w 6792686"/>
              <a:gd name="connsiteY2" fmla="*/ 3433750 h 4015641"/>
              <a:gd name="connsiteX3" fmla="*/ 3170712 w 6792686"/>
              <a:gd name="connsiteY3" fmla="*/ 2792483 h 4015641"/>
              <a:gd name="connsiteX4" fmla="*/ 2006930 w 6792686"/>
              <a:gd name="connsiteY4" fmla="*/ 2305594 h 4015641"/>
              <a:gd name="connsiteX5" fmla="*/ 1246909 w 6792686"/>
              <a:gd name="connsiteY5" fmla="*/ 2578727 h 4015641"/>
              <a:gd name="connsiteX6" fmla="*/ 0 w 6792686"/>
              <a:gd name="connsiteY6" fmla="*/ 2388722 h 4015641"/>
              <a:gd name="connsiteX7" fmla="*/ 1187533 w 6792686"/>
              <a:gd name="connsiteY7" fmla="*/ 1984961 h 4015641"/>
              <a:gd name="connsiteX8" fmla="*/ 1947553 w 6792686"/>
              <a:gd name="connsiteY8" fmla="*/ 381792 h 4015641"/>
              <a:gd name="connsiteX9" fmla="*/ 3045428 w 6792686"/>
              <a:gd name="connsiteY9" fmla="*/ 691737 h 4015641"/>
              <a:gd name="connsiteX10" fmla="*/ 3828011 w 6792686"/>
              <a:gd name="connsiteY10" fmla="*/ 0 h 4015641"/>
              <a:gd name="connsiteX11" fmla="*/ 5201392 w 6792686"/>
              <a:gd name="connsiteY11" fmla="*/ 227412 h 4015641"/>
              <a:gd name="connsiteX12" fmla="*/ 5949538 w 6792686"/>
              <a:gd name="connsiteY12" fmla="*/ 928057 h 4015641"/>
              <a:gd name="connsiteX13" fmla="*/ 6662057 w 6792686"/>
              <a:gd name="connsiteY13" fmla="*/ 1094311 h 4015641"/>
              <a:gd name="connsiteX14" fmla="*/ 6662057 w 6792686"/>
              <a:gd name="connsiteY14" fmla="*/ 1094311 h 4015641"/>
              <a:gd name="connsiteX15" fmla="*/ 6792686 w 6792686"/>
              <a:gd name="connsiteY15" fmla="*/ 4015641 h 4015641"/>
              <a:gd name="connsiteX0" fmla="*/ 6792686 w 6792686"/>
              <a:gd name="connsiteY0" fmla="*/ 4015641 h 4015641"/>
              <a:gd name="connsiteX1" fmla="*/ 5652655 w 6792686"/>
              <a:gd name="connsiteY1" fmla="*/ 3683132 h 4015641"/>
              <a:gd name="connsiteX2" fmla="*/ 4168239 w 6792686"/>
              <a:gd name="connsiteY2" fmla="*/ 3433750 h 4015641"/>
              <a:gd name="connsiteX3" fmla="*/ 3170712 w 6792686"/>
              <a:gd name="connsiteY3" fmla="*/ 2792483 h 4015641"/>
              <a:gd name="connsiteX4" fmla="*/ 2006930 w 6792686"/>
              <a:gd name="connsiteY4" fmla="*/ 2305594 h 4015641"/>
              <a:gd name="connsiteX5" fmla="*/ 1246909 w 6792686"/>
              <a:gd name="connsiteY5" fmla="*/ 2578727 h 4015641"/>
              <a:gd name="connsiteX6" fmla="*/ 0 w 6792686"/>
              <a:gd name="connsiteY6" fmla="*/ 2388722 h 4015641"/>
              <a:gd name="connsiteX7" fmla="*/ 1187533 w 6792686"/>
              <a:gd name="connsiteY7" fmla="*/ 1984961 h 4015641"/>
              <a:gd name="connsiteX8" fmla="*/ 1947553 w 6792686"/>
              <a:gd name="connsiteY8" fmla="*/ 381792 h 4015641"/>
              <a:gd name="connsiteX9" fmla="*/ 3038896 w 6792686"/>
              <a:gd name="connsiteY9" fmla="*/ 561108 h 4015641"/>
              <a:gd name="connsiteX10" fmla="*/ 3828011 w 6792686"/>
              <a:gd name="connsiteY10" fmla="*/ 0 h 4015641"/>
              <a:gd name="connsiteX11" fmla="*/ 5201392 w 6792686"/>
              <a:gd name="connsiteY11" fmla="*/ 227412 h 4015641"/>
              <a:gd name="connsiteX12" fmla="*/ 5949538 w 6792686"/>
              <a:gd name="connsiteY12" fmla="*/ 928057 h 4015641"/>
              <a:gd name="connsiteX13" fmla="*/ 6662057 w 6792686"/>
              <a:gd name="connsiteY13" fmla="*/ 1094311 h 4015641"/>
              <a:gd name="connsiteX14" fmla="*/ 6662057 w 6792686"/>
              <a:gd name="connsiteY14" fmla="*/ 1094311 h 4015641"/>
              <a:gd name="connsiteX15" fmla="*/ 6792686 w 6792686"/>
              <a:gd name="connsiteY15" fmla="*/ 4015641 h 4015641"/>
              <a:gd name="connsiteX0" fmla="*/ 6792686 w 6792686"/>
              <a:gd name="connsiteY0" fmla="*/ 4015641 h 4015641"/>
              <a:gd name="connsiteX1" fmla="*/ 5652655 w 6792686"/>
              <a:gd name="connsiteY1" fmla="*/ 3683132 h 4015641"/>
              <a:gd name="connsiteX2" fmla="*/ 4168239 w 6792686"/>
              <a:gd name="connsiteY2" fmla="*/ 3433750 h 4015641"/>
              <a:gd name="connsiteX3" fmla="*/ 3170712 w 6792686"/>
              <a:gd name="connsiteY3" fmla="*/ 2792483 h 4015641"/>
              <a:gd name="connsiteX4" fmla="*/ 2006930 w 6792686"/>
              <a:gd name="connsiteY4" fmla="*/ 2305594 h 4015641"/>
              <a:gd name="connsiteX5" fmla="*/ 1246909 w 6792686"/>
              <a:gd name="connsiteY5" fmla="*/ 2578727 h 4015641"/>
              <a:gd name="connsiteX6" fmla="*/ 0 w 6792686"/>
              <a:gd name="connsiteY6" fmla="*/ 2388722 h 4015641"/>
              <a:gd name="connsiteX7" fmla="*/ 1187533 w 6792686"/>
              <a:gd name="connsiteY7" fmla="*/ 1984961 h 4015641"/>
              <a:gd name="connsiteX8" fmla="*/ 1941021 w 6792686"/>
              <a:gd name="connsiteY8" fmla="*/ 675706 h 4015641"/>
              <a:gd name="connsiteX9" fmla="*/ 3038896 w 6792686"/>
              <a:gd name="connsiteY9" fmla="*/ 561108 h 4015641"/>
              <a:gd name="connsiteX10" fmla="*/ 3828011 w 6792686"/>
              <a:gd name="connsiteY10" fmla="*/ 0 h 4015641"/>
              <a:gd name="connsiteX11" fmla="*/ 5201392 w 6792686"/>
              <a:gd name="connsiteY11" fmla="*/ 227412 h 4015641"/>
              <a:gd name="connsiteX12" fmla="*/ 5949538 w 6792686"/>
              <a:gd name="connsiteY12" fmla="*/ 928057 h 4015641"/>
              <a:gd name="connsiteX13" fmla="*/ 6662057 w 6792686"/>
              <a:gd name="connsiteY13" fmla="*/ 1094311 h 4015641"/>
              <a:gd name="connsiteX14" fmla="*/ 6662057 w 6792686"/>
              <a:gd name="connsiteY14" fmla="*/ 1094311 h 4015641"/>
              <a:gd name="connsiteX15" fmla="*/ 6792686 w 6792686"/>
              <a:gd name="connsiteY15" fmla="*/ 4015641 h 4015641"/>
              <a:gd name="connsiteX0" fmla="*/ 6792686 w 6792686"/>
              <a:gd name="connsiteY0" fmla="*/ 4015641 h 4015641"/>
              <a:gd name="connsiteX1" fmla="*/ 5652655 w 6792686"/>
              <a:gd name="connsiteY1" fmla="*/ 3683132 h 4015641"/>
              <a:gd name="connsiteX2" fmla="*/ 4168239 w 6792686"/>
              <a:gd name="connsiteY2" fmla="*/ 3433750 h 4015641"/>
              <a:gd name="connsiteX3" fmla="*/ 3170712 w 6792686"/>
              <a:gd name="connsiteY3" fmla="*/ 2792483 h 4015641"/>
              <a:gd name="connsiteX4" fmla="*/ 2006930 w 6792686"/>
              <a:gd name="connsiteY4" fmla="*/ 2305594 h 4015641"/>
              <a:gd name="connsiteX5" fmla="*/ 1246909 w 6792686"/>
              <a:gd name="connsiteY5" fmla="*/ 2578727 h 4015641"/>
              <a:gd name="connsiteX6" fmla="*/ 0 w 6792686"/>
              <a:gd name="connsiteY6" fmla="*/ 2388722 h 4015641"/>
              <a:gd name="connsiteX7" fmla="*/ 1187533 w 6792686"/>
              <a:gd name="connsiteY7" fmla="*/ 1984961 h 4015641"/>
              <a:gd name="connsiteX8" fmla="*/ 1947553 w 6792686"/>
              <a:gd name="connsiteY8" fmla="*/ 414449 h 4015641"/>
              <a:gd name="connsiteX9" fmla="*/ 3038896 w 6792686"/>
              <a:gd name="connsiteY9" fmla="*/ 561108 h 4015641"/>
              <a:gd name="connsiteX10" fmla="*/ 3828011 w 6792686"/>
              <a:gd name="connsiteY10" fmla="*/ 0 h 4015641"/>
              <a:gd name="connsiteX11" fmla="*/ 5201392 w 6792686"/>
              <a:gd name="connsiteY11" fmla="*/ 227412 h 4015641"/>
              <a:gd name="connsiteX12" fmla="*/ 5949538 w 6792686"/>
              <a:gd name="connsiteY12" fmla="*/ 928057 h 4015641"/>
              <a:gd name="connsiteX13" fmla="*/ 6662057 w 6792686"/>
              <a:gd name="connsiteY13" fmla="*/ 1094311 h 4015641"/>
              <a:gd name="connsiteX14" fmla="*/ 6662057 w 6792686"/>
              <a:gd name="connsiteY14" fmla="*/ 1094311 h 4015641"/>
              <a:gd name="connsiteX15" fmla="*/ 6792686 w 6792686"/>
              <a:gd name="connsiteY15" fmla="*/ 4015641 h 4015641"/>
              <a:gd name="connsiteX0" fmla="*/ 6792686 w 6792686"/>
              <a:gd name="connsiteY0" fmla="*/ 4015641 h 4015641"/>
              <a:gd name="connsiteX1" fmla="*/ 5652655 w 6792686"/>
              <a:gd name="connsiteY1" fmla="*/ 3683132 h 4015641"/>
              <a:gd name="connsiteX2" fmla="*/ 4168239 w 6792686"/>
              <a:gd name="connsiteY2" fmla="*/ 3433750 h 4015641"/>
              <a:gd name="connsiteX3" fmla="*/ 3170712 w 6792686"/>
              <a:gd name="connsiteY3" fmla="*/ 2792483 h 4015641"/>
              <a:gd name="connsiteX4" fmla="*/ 2006930 w 6792686"/>
              <a:gd name="connsiteY4" fmla="*/ 2305594 h 4015641"/>
              <a:gd name="connsiteX5" fmla="*/ 1246909 w 6792686"/>
              <a:gd name="connsiteY5" fmla="*/ 2578727 h 4015641"/>
              <a:gd name="connsiteX6" fmla="*/ 0 w 6792686"/>
              <a:gd name="connsiteY6" fmla="*/ 2388722 h 4015641"/>
              <a:gd name="connsiteX7" fmla="*/ 1324693 w 6792686"/>
              <a:gd name="connsiteY7" fmla="*/ 2187436 h 4015641"/>
              <a:gd name="connsiteX8" fmla="*/ 1947553 w 6792686"/>
              <a:gd name="connsiteY8" fmla="*/ 414449 h 4015641"/>
              <a:gd name="connsiteX9" fmla="*/ 3038896 w 6792686"/>
              <a:gd name="connsiteY9" fmla="*/ 561108 h 4015641"/>
              <a:gd name="connsiteX10" fmla="*/ 3828011 w 6792686"/>
              <a:gd name="connsiteY10" fmla="*/ 0 h 4015641"/>
              <a:gd name="connsiteX11" fmla="*/ 5201392 w 6792686"/>
              <a:gd name="connsiteY11" fmla="*/ 227412 h 4015641"/>
              <a:gd name="connsiteX12" fmla="*/ 5949538 w 6792686"/>
              <a:gd name="connsiteY12" fmla="*/ 928057 h 4015641"/>
              <a:gd name="connsiteX13" fmla="*/ 6662057 w 6792686"/>
              <a:gd name="connsiteY13" fmla="*/ 1094311 h 4015641"/>
              <a:gd name="connsiteX14" fmla="*/ 6662057 w 6792686"/>
              <a:gd name="connsiteY14" fmla="*/ 1094311 h 4015641"/>
              <a:gd name="connsiteX15" fmla="*/ 6792686 w 6792686"/>
              <a:gd name="connsiteY15" fmla="*/ 4015641 h 4015641"/>
              <a:gd name="connsiteX0" fmla="*/ 6792686 w 6792686"/>
              <a:gd name="connsiteY0" fmla="*/ 4015641 h 4015641"/>
              <a:gd name="connsiteX1" fmla="*/ 5652655 w 6792686"/>
              <a:gd name="connsiteY1" fmla="*/ 3683132 h 4015641"/>
              <a:gd name="connsiteX2" fmla="*/ 4168239 w 6792686"/>
              <a:gd name="connsiteY2" fmla="*/ 3433750 h 4015641"/>
              <a:gd name="connsiteX3" fmla="*/ 3170712 w 6792686"/>
              <a:gd name="connsiteY3" fmla="*/ 2792483 h 4015641"/>
              <a:gd name="connsiteX4" fmla="*/ 2006930 w 6792686"/>
              <a:gd name="connsiteY4" fmla="*/ 2305594 h 4015641"/>
              <a:gd name="connsiteX5" fmla="*/ 1246909 w 6792686"/>
              <a:gd name="connsiteY5" fmla="*/ 2578727 h 4015641"/>
              <a:gd name="connsiteX6" fmla="*/ 0 w 6792686"/>
              <a:gd name="connsiteY6" fmla="*/ 2388722 h 4015641"/>
              <a:gd name="connsiteX7" fmla="*/ 1213659 w 6792686"/>
              <a:gd name="connsiteY7" fmla="*/ 2004556 h 4015641"/>
              <a:gd name="connsiteX8" fmla="*/ 1947553 w 6792686"/>
              <a:gd name="connsiteY8" fmla="*/ 414449 h 4015641"/>
              <a:gd name="connsiteX9" fmla="*/ 3038896 w 6792686"/>
              <a:gd name="connsiteY9" fmla="*/ 561108 h 4015641"/>
              <a:gd name="connsiteX10" fmla="*/ 3828011 w 6792686"/>
              <a:gd name="connsiteY10" fmla="*/ 0 h 4015641"/>
              <a:gd name="connsiteX11" fmla="*/ 5201392 w 6792686"/>
              <a:gd name="connsiteY11" fmla="*/ 227412 h 4015641"/>
              <a:gd name="connsiteX12" fmla="*/ 5949538 w 6792686"/>
              <a:gd name="connsiteY12" fmla="*/ 928057 h 4015641"/>
              <a:gd name="connsiteX13" fmla="*/ 6662057 w 6792686"/>
              <a:gd name="connsiteY13" fmla="*/ 1094311 h 4015641"/>
              <a:gd name="connsiteX14" fmla="*/ 6662057 w 6792686"/>
              <a:gd name="connsiteY14" fmla="*/ 1094311 h 4015641"/>
              <a:gd name="connsiteX15" fmla="*/ 6792686 w 6792686"/>
              <a:gd name="connsiteY15" fmla="*/ 4015641 h 4015641"/>
              <a:gd name="connsiteX0" fmla="*/ 6688184 w 6688184"/>
              <a:gd name="connsiteY0" fmla="*/ 4015641 h 4015641"/>
              <a:gd name="connsiteX1" fmla="*/ 5548153 w 6688184"/>
              <a:gd name="connsiteY1" fmla="*/ 3683132 h 4015641"/>
              <a:gd name="connsiteX2" fmla="*/ 4063737 w 6688184"/>
              <a:gd name="connsiteY2" fmla="*/ 3433750 h 4015641"/>
              <a:gd name="connsiteX3" fmla="*/ 3066210 w 6688184"/>
              <a:gd name="connsiteY3" fmla="*/ 2792483 h 4015641"/>
              <a:gd name="connsiteX4" fmla="*/ 1902428 w 6688184"/>
              <a:gd name="connsiteY4" fmla="*/ 2305594 h 4015641"/>
              <a:gd name="connsiteX5" fmla="*/ 1142407 w 6688184"/>
              <a:gd name="connsiteY5" fmla="*/ 2578727 h 4015641"/>
              <a:gd name="connsiteX6" fmla="*/ 0 w 6688184"/>
              <a:gd name="connsiteY6" fmla="*/ 2519350 h 4015641"/>
              <a:gd name="connsiteX7" fmla="*/ 1109157 w 6688184"/>
              <a:gd name="connsiteY7" fmla="*/ 2004556 h 4015641"/>
              <a:gd name="connsiteX8" fmla="*/ 1843051 w 6688184"/>
              <a:gd name="connsiteY8" fmla="*/ 414449 h 4015641"/>
              <a:gd name="connsiteX9" fmla="*/ 2934394 w 6688184"/>
              <a:gd name="connsiteY9" fmla="*/ 561108 h 4015641"/>
              <a:gd name="connsiteX10" fmla="*/ 3723509 w 6688184"/>
              <a:gd name="connsiteY10" fmla="*/ 0 h 4015641"/>
              <a:gd name="connsiteX11" fmla="*/ 5096890 w 6688184"/>
              <a:gd name="connsiteY11" fmla="*/ 227412 h 4015641"/>
              <a:gd name="connsiteX12" fmla="*/ 5845036 w 6688184"/>
              <a:gd name="connsiteY12" fmla="*/ 928057 h 4015641"/>
              <a:gd name="connsiteX13" fmla="*/ 6557555 w 6688184"/>
              <a:gd name="connsiteY13" fmla="*/ 1094311 h 4015641"/>
              <a:gd name="connsiteX14" fmla="*/ 6557555 w 6688184"/>
              <a:gd name="connsiteY14" fmla="*/ 1094311 h 4015641"/>
              <a:gd name="connsiteX15" fmla="*/ 6688184 w 6688184"/>
              <a:gd name="connsiteY15" fmla="*/ 4015641 h 4015641"/>
              <a:gd name="connsiteX0" fmla="*/ 6720841 w 6720841"/>
              <a:gd name="connsiteY0" fmla="*/ 4015641 h 4015641"/>
              <a:gd name="connsiteX1" fmla="*/ 5580810 w 6720841"/>
              <a:gd name="connsiteY1" fmla="*/ 3683132 h 4015641"/>
              <a:gd name="connsiteX2" fmla="*/ 4096394 w 6720841"/>
              <a:gd name="connsiteY2" fmla="*/ 3433750 h 4015641"/>
              <a:gd name="connsiteX3" fmla="*/ 3098867 w 6720841"/>
              <a:gd name="connsiteY3" fmla="*/ 2792483 h 4015641"/>
              <a:gd name="connsiteX4" fmla="*/ 1935085 w 6720841"/>
              <a:gd name="connsiteY4" fmla="*/ 2305594 h 4015641"/>
              <a:gd name="connsiteX5" fmla="*/ 1175064 w 6720841"/>
              <a:gd name="connsiteY5" fmla="*/ 2578727 h 4015641"/>
              <a:gd name="connsiteX6" fmla="*/ 0 w 6720841"/>
              <a:gd name="connsiteY6" fmla="*/ 2369127 h 4015641"/>
              <a:gd name="connsiteX7" fmla="*/ 1141814 w 6720841"/>
              <a:gd name="connsiteY7" fmla="*/ 2004556 h 4015641"/>
              <a:gd name="connsiteX8" fmla="*/ 1875708 w 6720841"/>
              <a:gd name="connsiteY8" fmla="*/ 414449 h 4015641"/>
              <a:gd name="connsiteX9" fmla="*/ 2967051 w 6720841"/>
              <a:gd name="connsiteY9" fmla="*/ 561108 h 4015641"/>
              <a:gd name="connsiteX10" fmla="*/ 3756166 w 6720841"/>
              <a:gd name="connsiteY10" fmla="*/ 0 h 4015641"/>
              <a:gd name="connsiteX11" fmla="*/ 5129547 w 6720841"/>
              <a:gd name="connsiteY11" fmla="*/ 227412 h 4015641"/>
              <a:gd name="connsiteX12" fmla="*/ 5877693 w 6720841"/>
              <a:gd name="connsiteY12" fmla="*/ 928057 h 4015641"/>
              <a:gd name="connsiteX13" fmla="*/ 6590212 w 6720841"/>
              <a:gd name="connsiteY13" fmla="*/ 1094311 h 4015641"/>
              <a:gd name="connsiteX14" fmla="*/ 6590212 w 6720841"/>
              <a:gd name="connsiteY14" fmla="*/ 1094311 h 4015641"/>
              <a:gd name="connsiteX15" fmla="*/ 6720841 w 6720841"/>
              <a:gd name="connsiteY15" fmla="*/ 4015641 h 4015641"/>
              <a:gd name="connsiteX0" fmla="*/ 6611113 w 6611113"/>
              <a:gd name="connsiteY0" fmla="*/ 3954681 h 3954681"/>
              <a:gd name="connsiteX1" fmla="*/ 5580810 w 6611113"/>
              <a:gd name="connsiteY1" fmla="*/ 3683132 h 3954681"/>
              <a:gd name="connsiteX2" fmla="*/ 4096394 w 6611113"/>
              <a:gd name="connsiteY2" fmla="*/ 3433750 h 3954681"/>
              <a:gd name="connsiteX3" fmla="*/ 3098867 w 6611113"/>
              <a:gd name="connsiteY3" fmla="*/ 2792483 h 3954681"/>
              <a:gd name="connsiteX4" fmla="*/ 1935085 w 6611113"/>
              <a:gd name="connsiteY4" fmla="*/ 2305594 h 3954681"/>
              <a:gd name="connsiteX5" fmla="*/ 1175064 w 6611113"/>
              <a:gd name="connsiteY5" fmla="*/ 2578727 h 3954681"/>
              <a:gd name="connsiteX6" fmla="*/ 0 w 6611113"/>
              <a:gd name="connsiteY6" fmla="*/ 2369127 h 3954681"/>
              <a:gd name="connsiteX7" fmla="*/ 1141814 w 6611113"/>
              <a:gd name="connsiteY7" fmla="*/ 2004556 h 3954681"/>
              <a:gd name="connsiteX8" fmla="*/ 1875708 w 6611113"/>
              <a:gd name="connsiteY8" fmla="*/ 414449 h 3954681"/>
              <a:gd name="connsiteX9" fmla="*/ 2967051 w 6611113"/>
              <a:gd name="connsiteY9" fmla="*/ 561108 h 3954681"/>
              <a:gd name="connsiteX10" fmla="*/ 3756166 w 6611113"/>
              <a:gd name="connsiteY10" fmla="*/ 0 h 3954681"/>
              <a:gd name="connsiteX11" fmla="*/ 5129547 w 6611113"/>
              <a:gd name="connsiteY11" fmla="*/ 227412 h 3954681"/>
              <a:gd name="connsiteX12" fmla="*/ 5877693 w 6611113"/>
              <a:gd name="connsiteY12" fmla="*/ 928057 h 3954681"/>
              <a:gd name="connsiteX13" fmla="*/ 6590212 w 6611113"/>
              <a:gd name="connsiteY13" fmla="*/ 1094311 h 3954681"/>
              <a:gd name="connsiteX14" fmla="*/ 6590212 w 6611113"/>
              <a:gd name="connsiteY14" fmla="*/ 1094311 h 3954681"/>
              <a:gd name="connsiteX15" fmla="*/ 6611113 w 6611113"/>
              <a:gd name="connsiteY15" fmla="*/ 3954681 h 3954681"/>
              <a:gd name="connsiteX0" fmla="*/ 6574537 w 6590212"/>
              <a:gd name="connsiteY0" fmla="*/ 3942489 h 3942489"/>
              <a:gd name="connsiteX1" fmla="*/ 5580810 w 6590212"/>
              <a:gd name="connsiteY1" fmla="*/ 3683132 h 3942489"/>
              <a:gd name="connsiteX2" fmla="*/ 4096394 w 6590212"/>
              <a:gd name="connsiteY2" fmla="*/ 3433750 h 3942489"/>
              <a:gd name="connsiteX3" fmla="*/ 3098867 w 6590212"/>
              <a:gd name="connsiteY3" fmla="*/ 2792483 h 3942489"/>
              <a:gd name="connsiteX4" fmla="*/ 1935085 w 6590212"/>
              <a:gd name="connsiteY4" fmla="*/ 2305594 h 3942489"/>
              <a:gd name="connsiteX5" fmla="*/ 1175064 w 6590212"/>
              <a:gd name="connsiteY5" fmla="*/ 2578727 h 3942489"/>
              <a:gd name="connsiteX6" fmla="*/ 0 w 6590212"/>
              <a:gd name="connsiteY6" fmla="*/ 2369127 h 3942489"/>
              <a:gd name="connsiteX7" fmla="*/ 1141814 w 6590212"/>
              <a:gd name="connsiteY7" fmla="*/ 2004556 h 3942489"/>
              <a:gd name="connsiteX8" fmla="*/ 1875708 w 6590212"/>
              <a:gd name="connsiteY8" fmla="*/ 414449 h 3942489"/>
              <a:gd name="connsiteX9" fmla="*/ 2967051 w 6590212"/>
              <a:gd name="connsiteY9" fmla="*/ 561108 h 3942489"/>
              <a:gd name="connsiteX10" fmla="*/ 3756166 w 6590212"/>
              <a:gd name="connsiteY10" fmla="*/ 0 h 3942489"/>
              <a:gd name="connsiteX11" fmla="*/ 5129547 w 6590212"/>
              <a:gd name="connsiteY11" fmla="*/ 227412 h 3942489"/>
              <a:gd name="connsiteX12" fmla="*/ 5877693 w 6590212"/>
              <a:gd name="connsiteY12" fmla="*/ 928057 h 3942489"/>
              <a:gd name="connsiteX13" fmla="*/ 6590212 w 6590212"/>
              <a:gd name="connsiteY13" fmla="*/ 1094311 h 3942489"/>
              <a:gd name="connsiteX14" fmla="*/ 6590212 w 6590212"/>
              <a:gd name="connsiteY14" fmla="*/ 1094311 h 3942489"/>
              <a:gd name="connsiteX15" fmla="*/ 6574537 w 6590212"/>
              <a:gd name="connsiteY15" fmla="*/ 3942489 h 394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590212" h="3942489">
                <a:moveTo>
                  <a:pt x="6574537" y="3942489"/>
                </a:moveTo>
                <a:lnTo>
                  <a:pt x="5580810" y="3683132"/>
                </a:lnTo>
                <a:lnTo>
                  <a:pt x="4096394" y="3433750"/>
                </a:lnTo>
                <a:lnTo>
                  <a:pt x="3098867" y="2792483"/>
                </a:lnTo>
                <a:lnTo>
                  <a:pt x="1935085" y="2305594"/>
                </a:lnTo>
                <a:lnTo>
                  <a:pt x="1175064" y="2578727"/>
                </a:lnTo>
                <a:lnTo>
                  <a:pt x="0" y="2369127"/>
                </a:lnTo>
                <a:lnTo>
                  <a:pt x="1141814" y="2004556"/>
                </a:lnTo>
                <a:lnTo>
                  <a:pt x="1875708" y="414449"/>
                </a:lnTo>
                <a:lnTo>
                  <a:pt x="2967051" y="561108"/>
                </a:lnTo>
                <a:lnTo>
                  <a:pt x="3756166" y="0"/>
                </a:lnTo>
                <a:lnTo>
                  <a:pt x="5129547" y="227412"/>
                </a:lnTo>
                <a:lnTo>
                  <a:pt x="5877693" y="928057"/>
                </a:lnTo>
                <a:lnTo>
                  <a:pt x="6590212" y="1094311"/>
                </a:lnTo>
                <a:lnTo>
                  <a:pt x="6590212" y="1094311"/>
                </a:lnTo>
                <a:lnTo>
                  <a:pt x="6574537" y="3942489"/>
                </a:lnTo>
                <a:close/>
              </a:path>
            </a:pathLst>
          </a:custGeom>
          <a:pattFill prst="ltVert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7EB36373-37CC-D141-807F-DDBBEAA0949F}"/>
              </a:ext>
            </a:extLst>
          </p:cNvPr>
          <p:cNvSpPr/>
          <p:nvPr/>
        </p:nvSpPr>
        <p:spPr>
          <a:xfrm>
            <a:off x="6286500" y="2246128"/>
            <a:ext cx="4771360" cy="3030280"/>
          </a:xfrm>
          <a:custGeom>
            <a:avLst/>
            <a:gdLst>
              <a:gd name="connsiteX0" fmla="*/ 0 w 3817088"/>
              <a:gd name="connsiteY0" fmla="*/ 2424224 h 2424224"/>
              <a:gd name="connsiteX1" fmla="*/ 1116419 w 3817088"/>
              <a:gd name="connsiteY1" fmla="*/ 2052084 h 2424224"/>
              <a:gd name="connsiteX2" fmla="*/ 1850065 w 3817088"/>
              <a:gd name="connsiteY2" fmla="*/ 467833 h 2424224"/>
              <a:gd name="connsiteX3" fmla="*/ 2945219 w 3817088"/>
              <a:gd name="connsiteY3" fmla="*/ 616689 h 2424224"/>
              <a:gd name="connsiteX4" fmla="*/ 3817088 w 3817088"/>
              <a:gd name="connsiteY4" fmla="*/ 0 h 2424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7088" h="2424224">
                <a:moveTo>
                  <a:pt x="0" y="2424224"/>
                </a:moveTo>
                <a:lnTo>
                  <a:pt x="1116419" y="2052084"/>
                </a:lnTo>
                <a:lnTo>
                  <a:pt x="1850065" y="467833"/>
                </a:lnTo>
                <a:lnTo>
                  <a:pt x="2945219" y="616689"/>
                </a:lnTo>
                <a:lnTo>
                  <a:pt x="3817088" y="0"/>
                </a:lnTo>
              </a:path>
            </a:pathLst>
          </a:cu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CD41A952-F9A6-6840-81BB-CFF37AA64DBC}"/>
              </a:ext>
            </a:extLst>
          </p:cNvPr>
          <p:cNvSpPr/>
          <p:nvPr/>
        </p:nvSpPr>
        <p:spPr>
          <a:xfrm>
            <a:off x="11071151" y="2299292"/>
            <a:ext cx="3389128" cy="1408814"/>
          </a:xfrm>
          <a:custGeom>
            <a:avLst/>
            <a:gdLst>
              <a:gd name="connsiteX0" fmla="*/ 0 w 2711302"/>
              <a:gd name="connsiteY0" fmla="*/ 0 h 1127051"/>
              <a:gd name="connsiteX1" fmla="*/ 1275907 w 2711302"/>
              <a:gd name="connsiteY1" fmla="*/ 265814 h 1127051"/>
              <a:gd name="connsiteX2" fmla="*/ 2020186 w 2711302"/>
              <a:gd name="connsiteY2" fmla="*/ 946297 h 1127051"/>
              <a:gd name="connsiteX3" fmla="*/ 2711302 w 2711302"/>
              <a:gd name="connsiteY3" fmla="*/ 1127051 h 112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1302" h="1127051">
                <a:moveTo>
                  <a:pt x="0" y="0"/>
                </a:moveTo>
                <a:lnTo>
                  <a:pt x="1275907" y="265814"/>
                </a:lnTo>
                <a:lnTo>
                  <a:pt x="2020186" y="946297"/>
                </a:lnTo>
                <a:lnTo>
                  <a:pt x="2711302" y="1127051"/>
                </a:lnTo>
              </a:path>
            </a:pathLst>
          </a:custGeom>
          <a:noFill/>
          <a:ln w="38100">
            <a:solidFill>
              <a:srgbClr val="418F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7F6627-FFA7-F049-B1EB-5E14180E5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5170" y="1228939"/>
            <a:ext cx="4933121" cy="2984500"/>
          </a:xfrm>
        </p:spPr>
        <p:txBody>
          <a:bodyPr anchor="t">
            <a:normAutofit/>
          </a:bodyPr>
          <a:lstStyle/>
          <a:p>
            <a:pPr algn="l"/>
            <a:r>
              <a:rPr lang="en-US" sz="5000" b="1" dirty="0">
                <a:latin typeface="Roboto Slab" pitchFamily="2" charset="0"/>
                <a:ea typeface="Roboto Slab" pitchFamily="2" charset="0"/>
              </a:rPr>
              <a:t>Impact reduction</a:t>
            </a:r>
            <a:r>
              <a:rPr lang="en-US" sz="5000" dirty="0">
                <a:latin typeface="Roboto Slab" pitchFamily="2" charset="0"/>
                <a:ea typeface="Roboto Slab" pitchFamily="2" charset="0"/>
              </a:rPr>
              <a:t> &amp; anticipatory action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4D9859EC-395B-BB49-8EBD-D5E75303E13A}"/>
              </a:ext>
            </a:extLst>
          </p:cNvPr>
          <p:cNvSpPr/>
          <p:nvPr/>
        </p:nvSpPr>
        <p:spPr>
          <a:xfrm>
            <a:off x="677825" y="5263117"/>
            <a:ext cx="5608675" cy="1395524"/>
          </a:xfrm>
          <a:custGeom>
            <a:avLst/>
            <a:gdLst>
              <a:gd name="connsiteX0" fmla="*/ 0 w 4486940"/>
              <a:gd name="connsiteY0" fmla="*/ 1116419 h 1116419"/>
              <a:gd name="connsiteX1" fmla="*/ 510363 w 4486940"/>
              <a:gd name="connsiteY1" fmla="*/ 1020726 h 1116419"/>
              <a:gd name="connsiteX2" fmla="*/ 1935126 w 4486940"/>
              <a:gd name="connsiteY2" fmla="*/ 1095154 h 1116419"/>
              <a:gd name="connsiteX3" fmla="*/ 3551275 w 4486940"/>
              <a:gd name="connsiteY3" fmla="*/ 903767 h 1116419"/>
              <a:gd name="connsiteX4" fmla="*/ 4486940 w 4486940"/>
              <a:gd name="connsiteY4" fmla="*/ 0 h 1116419"/>
              <a:gd name="connsiteX5" fmla="*/ 4486940 w 4486940"/>
              <a:gd name="connsiteY5" fmla="*/ 0 h 111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6940" h="1116419">
                <a:moveTo>
                  <a:pt x="0" y="1116419"/>
                </a:moveTo>
                <a:lnTo>
                  <a:pt x="510363" y="1020726"/>
                </a:lnTo>
                <a:lnTo>
                  <a:pt x="1935126" y="1095154"/>
                </a:lnTo>
                <a:lnTo>
                  <a:pt x="3551275" y="903767"/>
                </a:lnTo>
                <a:lnTo>
                  <a:pt x="4486940" y="0"/>
                </a:lnTo>
                <a:lnTo>
                  <a:pt x="4486940" y="0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F56738E-CF38-F24B-8777-AFFCCC5AEBE0}"/>
              </a:ext>
            </a:extLst>
          </p:cNvPr>
          <p:cNvSpPr/>
          <p:nvPr/>
        </p:nvSpPr>
        <p:spPr>
          <a:xfrm>
            <a:off x="11044570" y="983511"/>
            <a:ext cx="3442290" cy="1275908"/>
          </a:xfrm>
          <a:custGeom>
            <a:avLst/>
            <a:gdLst>
              <a:gd name="connsiteX0" fmla="*/ 0 w 2753832"/>
              <a:gd name="connsiteY0" fmla="*/ 1020726 h 1020726"/>
              <a:gd name="connsiteX1" fmla="*/ 1446028 w 2753832"/>
              <a:gd name="connsiteY1" fmla="*/ 0 h 1020726"/>
              <a:gd name="connsiteX2" fmla="*/ 2753832 w 2753832"/>
              <a:gd name="connsiteY2" fmla="*/ 425303 h 102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53832" h="1020726">
                <a:moveTo>
                  <a:pt x="0" y="1020726"/>
                </a:moveTo>
                <a:lnTo>
                  <a:pt x="1446028" y="0"/>
                </a:lnTo>
                <a:lnTo>
                  <a:pt x="2753832" y="425303"/>
                </a:lnTo>
              </a:path>
            </a:pathLst>
          </a:cu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16E0B76-BF6E-6E4F-83A3-A1ABA182C825}"/>
              </a:ext>
            </a:extLst>
          </p:cNvPr>
          <p:cNvGrpSpPr/>
          <p:nvPr/>
        </p:nvGrpSpPr>
        <p:grpSpPr>
          <a:xfrm>
            <a:off x="10700014" y="1912009"/>
            <a:ext cx="715713" cy="715713"/>
            <a:chOff x="8560011" y="1529607"/>
            <a:chExt cx="572570" cy="57257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646203-E542-7245-9CB3-CF16A2951C08}"/>
                </a:ext>
              </a:extLst>
            </p:cNvPr>
            <p:cNvSpPr/>
            <p:nvPr/>
          </p:nvSpPr>
          <p:spPr>
            <a:xfrm>
              <a:off x="8560011" y="1529607"/>
              <a:ext cx="572570" cy="572570"/>
            </a:xfrm>
            <a:prstGeom prst="ellipse">
              <a:avLst/>
            </a:prstGeom>
            <a:solidFill>
              <a:srgbClr val="418F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12B48DF4-A544-BC4E-9A49-2217482A7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699308" y="1612646"/>
              <a:ext cx="263738" cy="383618"/>
            </a:xfrm>
            <a:prstGeom prst="rect">
              <a:avLst/>
            </a:prstGeom>
          </p:spPr>
        </p:pic>
      </p:grpSp>
      <p:sp>
        <p:nvSpPr>
          <p:cNvPr id="24" name="Subtitle 2">
            <a:extLst>
              <a:ext uri="{FF2B5EF4-FFF2-40B4-BE49-F238E27FC236}">
                <a16:creationId xmlns:a16="http://schemas.microsoft.com/office/drawing/2014/main" id="{BA7D0B39-2EC5-BC4D-BAD6-F36B0F35CB85}"/>
              </a:ext>
            </a:extLst>
          </p:cNvPr>
          <p:cNvSpPr txBox="1">
            <a:spLocks/>
          </p:cNvSpPr>
          <p:nvPr/>
        </p:nvSpPr>
        <p:spPr>
          <a:xfrm>
            <a:off x="10848697" y="2667000"/>
            <a:ext cx="1549903" cy="658678"/>
          </a:xfrm>
          <a:prstGeom prst="rect">
            <a:avLst/>
          </a:prstGeom>
        </p:spPr>
        <p:txBody>
          <a:bodyPr vert="horz" lIns="114300" tIns="57150" rIns="114300" bIns="5715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750" b="1" dirty="0">
                <a:latin typeface="Roboto" panose="02000000000000000000" pitchFamily="2" charset="0"/>
                <a:ea typeface="Roboto" panose="02000000000000000000" pitchFamily="2" charset="0"/>
              </a:rPr>
              <a:t>Traditional response</a:t>
            </a:r>
            <a:endParaRPr lang="en-US" sz="3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671A3F4-B445-2046-B563-047F65501EB6}"/>
              </a:ext>
            </a:extLst>
          </p:cNvPr>
          <p:cNvSpPr/>
          <p:nvPr/>
        </p:nvSpPr>
        <p:spPr>
          <a:xfrm flipV="1">
            <a:off x="6163126" y="5212970"/>
            <a:ext cx="209763" cy="209763"/>
          </a:xfrm>
          <a:prstGeom prst="ellipse">
            <a:avLst/>
          </a:prstGeom>
          <a:solidFill>
            <a:srgbClr val="F6A6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E7FE8A3C-9F05-D346-B464-25C8ED7FEC3B}"/>
              </a:ext>
            </a:extLst>
          </p:cNvPr>
          <p:cNvSpPr/>
          <p:nvPr/>
        </p:nvSpPr>
        <p:spPr>
          <a:xfrm>
            <a:off x="6273210" y="5209954"/>
            <a:ext cx="8386431" cy="2139803"/>
          </a:xfrm>
          <a:custGeom>
            <a:avLst/>
            <a:gdLst>
              <a:gd name="connsiteX0" fmla="*/ 0 w 6709145"/>
              <a:gd name="connsiteY0" fmla="*/ 85060 h 1711842"/>
              <a:gd name="connsiteX1" fmla="*/ 1169582 w 6709145"/>
              <a:gd name="connsiteY1" fmla="*/ 276446 h 1711842"/>
              <a:gd name="connsiteX2" fmla="*/ 1924493 w 6709145"/>
              <a:gd name="connsiteY2" fmla="*/ 0 h 1711842"/>
              <a:gd name="connsiteX3" fmla="*/ 3125973 w 6709145"/>
              <a:gd name="connsiteY3" fmla="*/ 489097 h 1711842"/>
              <a:gd name="connsiteX4" fmla="*/ 4082903 w 6709145"/>
              <a:gd name="connsiteY4" fmla="*/ 1116418 h 1711842"/>
              <a:gd name="connsiteX5" fmla="*/ 5592726 w 6709145"/>
              <a:gd name="connsiteY5" fmla="*/ 1392865 h 1711842"/>
              <a:gd name="connsiteX6" fmla="*/ 6709145 w 6709145"/>
              <a:gd name="connsiteY6" fmla="*/ 1711842 h 1711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9145" h="1711842">
                <a:moveTo>
                  <a:pt x="0" y="85060"/>
                </a:moveTo>
                <a:lnTo>
                  <a:pt x="1169582" y="276446"/>
                </a:lnTo>
                <a:lnTo>
                  <a:pt x="1924493" y="0"/>
                </a:lnTo>
                <a:lnTo>
                  <a:pt x="3125973" y="489097"/>
                </a:lnTo>
                <a:lnTo>
                  <a:pt x="4082903" y="1116418"/>
                </a:lnTo>
                <a:lnTo>
                  <a:pt x="5592726" y="1392865"/>
                </a:lnTo>
                <a:lnTo>
                  <a:pt x="6709145" y="1711842"/>
                </a:lnTo>
              </a:path>
            </a:pathLst>
          </a:custGeom>
          <a:noFill/>
          <a:ln w="38100">
            <a:solidFill>
              <a:srgbClr val="418F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37FDA55-F474-7449-9133-61A742FB1F89}"/>
              </a:ext>
            </a:extLst>
          </p:cNvPr>
          <p:cNvGrpSpPr/>
          <p:nvPr/>
        </p:nvGrpSpPr>
        <p:grpSpPr>
          <a:xfrm>
            <a:off x="5715000" y="4692786"/>
            <a:ext cx="1193308" cy="1193308"/>
            <a:chOff x="4572000" y="3754229"/>
            <a:chExt cx="954646" cy="954646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FC70751-7789-404E-9FA2-AFB3EA8CB63D}"/>
                </a:ext>
              </a:extLst>
            </p:cNvPr>
            <p:cNvSpPr/>
            <p:nvPr/>
          </p:nvSpPr>
          <p:spPr>
            <a:xfrm>
              <a:off x="4572000" y="3754229"/>
              <a:ext cx="954646" cy="954646"/>
            </a:xfrm>
            <a:prstGeom prst="ellipse">
              <a:avLst/>
            </a:prstGeom>
            <a:solidFill>
              <a:srgbClr val="418F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6702C4E5-CBC5-664A-8A2F-C7936AA086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40003" y="4012211"/>
              <a:ext cx="580708" cy="411140"/>
            </a:xfrm>
            <a:prstGeom prst="rect">
              <a:avLst/>
            </a:prstGeom>
          </p:spPr>
        </p:pic>
      </p:grpSp>
      <p:sp>
        <p:nvSpPr>
          <p:cNvPr id="47" name="Subtitle 2">
            <a:extLst>
              <a:ext uri="{FF2B5EF4-FFF2-40B4-BE49-F238E27FC236}">
                <a16:creationId xmlns:a16="http://schemas.microsoft.com/office/drawing/2014/main" id="{3133EA5E-2FEF-794F-A754-C24B1246B790}"/>
              </a:ext>
            </a:extLst>
          </p:cNvPr>
          <p:cNvSpPr txBox="1">
            <a:spLocks/>
          </p:cNvSpPr>
          <p:nvPr/>
        </p:nvSpPr>
        <p:spPr>
          <a:xfrm>
            <a:off x="5935669" y="5996746"/>
            <a:ext cx="1549903" cy="658678"/>
          </a:xfrm>
          <a:prstGeom prst="rect">
            <a:avLst/>
          </a:prstGeom>
        </p:spPr>
        <p:txBody>
          <a:bodyPr vert="horz" lIns="114300" tIns="57150" rIns="114300" bIns="5715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750" b="1" dirty="0">
                <a:latin typeface="Roboto" panose="02000000000000000000" pitchFamily="2" charset="0"/>
                <a:ea typeface="Roboto" panose="02000000000000000000" pitchFamily="2" charset="0"/>
              </a:rPr>
              <a:t>Anticipatory Action</a:t>
            </a:r>
            <a:endParaRPr lang="en-US" sz="3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B0F20E2-A0C2-8C42-896F-468A2A19098D}"/>
              </a:ext>
            </a:extLst>
          </p:cNvPr>
          <p:cNvCxnSpPr>
            <a:cxnSpLocks/>
          </p:cNvCxnSpPr>
          <p:nvPr/>
        </p:nvCxnSpPr>
        <p:spPr>
          <a:xfrm flipV="1">
            <a:off x="7679036" y="2726828"/>
            <a:ext cx="0" cy="2843435"/>
          </a:xfrm>
          <a:prstGeom prst="line">
            <a:avLst/>
          </a:prstGeom>
          <a:ln w="57150">
            <a:solidFill>
              <a:srgbClr val="E71B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FC6023C9-4C3B-934E-901F-FCE59C778264}"/>
              </a:ext>
            </a:extLst>
          </p:cNvPr>
          <p:cNvSpPr/>
          <p:nvPr/>
        </p:nvSpPr>
        <p:spPr>
          <a:xfrm flipV="1">
            <a:off x="7574155" y="5460097"/>
            <a:ext cx="209763" cy="209763"/>
          </a:xfrm>
          <a:prstGeom prst="ellipse">
            <a:avLst/>
          </a:prstGeom>
          <a:solidFill>
            <a:srgbClr val="E71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5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0E1D15D-7E92-6E42-9B40-BA618530A6D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21161" y="2127076"/>
            <a:ext cx="715750" cy="61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579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12A19E0-F06A-C24B-811A-B3955F4FFBC2}"/>
              </a:ext>
            </a:extLst>
          </p:cNvPr>
          <p:cNvCxnSpPr>
            <a:cxnSpLocks/>
          </p:cNvCxnSpPr>
          <p:nvPr/>
        </p:nvCxnSpPr>
        <p:spPr>
          <a:xfrm>
            <a:off x="4095750" y="5076283"/>
            <a:ext cx="11144250" cy="0"/>
          </a:xfrm>
          <a:prstGeom prst="line">
            <a:avLst/>
          </a:prstGeom>
          <a:ln w="57150" cap="rnd">
            <a:solidFill>
              <a:srgbClr val="418FD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CAB139A0-FD46-D64D-86C1-79A41331FFF7}"/>
              </a:ext>
            </a:extLst>
          </p:cNvPr>
          <p:cNvSpPr/>
          <p:nvPr/>
        </p:nvSpPr>
        <p:spPr>
          <a:xfrm>
            <a:off x="1399813" y="3745376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Reduce the humanitarian impact and the response cost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9B2F38A-C3AD-0940-A533-7F8FDCC47246}"/>
              </a:ext>
            </a:extLst>
          </p:cNvPr>
          <p:cNvSpPr/>
          <p:nvPr/>
        </p:nvSpPr>
        <p:spPr>
          <a:xfrm>
            <a:off x="5790592" y="3745376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 dignified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40BB1396-48C3-204B-BD7D-A59475A70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2438" y="1226376"/>
            <a:ext cx="12001500" cy="1524000"/>
          </a:xfrm>
        </p:spPr>
        <p:txBody>
          <a:bodyPr anchor="t">
            <a:normAutofit/>
          </a:bodyPr>
          <a:lstStyle/>
          <a:p>
            <a:pPr algn="l"/>
            <a:r>
              <a:rPr lang="en-US" sz="5000" b="1" dirty="0">
                <a:latin typeface="Roboto Slab" pitchFamily="2" charset="0"/>
                <a:ea typeface="Roboto Slab" pitchFamily="2" charset="0"/>
              </a:rPr>
              <a:t>Rationale</a:t>
            </a:r>
            <a:r>
              <a:rPr lang="en-US" sz="5000" dirty="0">
                <a:latin typeface="Roboto Slab" pitchFamily="2" charset="0"/>
                <a:ea typeface="Roboto Slab" pitchFamily="2" charset="0"/>
              </a:rPr>
              <a:t> for anticipatory action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3187F94-D917-5348-A32F-DD15FF8BAECC}"/>
              </a:ext>
            </a:extLst>
          </p:cNvPr>
          <p:cNvSpPr/>
          <p:nvPr/>
        </p:nvSpPr>
        <p:spPr>
          <a:xfrm>
            <a:off x="10181369" y="3745376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Protect development gains</a:t>
            </a:r>
            <a:endParaRPr lang="en-US" sz="3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9B1E8F6-6136-B740-8576-42BF090F17D4}"/>
              </a:ext>
            </a:extLst>
          </p:cNvPr>
          <p:cNvGrpSpPr/>
          <p:nvPr/>
        </p:nvGrpSpPr>
        <p:grpSpPr>
          <a:xfrm>
            <a:off x="2458191" y="2362199"/>
            <a:ext cx="1827811" cy="1875742"/>
            <a:chOff x="5173992" y="5197078"/>
            <a:chExt cx="327394" cy="324430"/>
          </a:xfrm>
        </p:grpSpPr>
        <p:sp>
          <p:nvSpPr>
            <p:cNvPr id="26" name="Freeform: Shape 56">
              <a:extLst>
                <a:ext uri="{FF2B5EF4-FFF2-40B4-BE49-F238E27FC236}">
                  <a16:creationId xmlns:a16="http://schemas.microsoft.com/office/drawing/2014/main" id="{2011E55D-6C09-914E-A2CA-6ACDE8EC55AD}"/>
                </a:ext>
              </a:extLst>
            </p:cNvPr>
            <p:cNvSpPr/>
            <p:nvPr/>
          </p:nvSpPr>
          <p:spPr>
            <a:xfrm>
              <a:off x="5357674" y="5282317"/>
              <a:ext cx="143712" cy="179640"/>
            </a:xfrm>
            <a:custGeom>
              <a:avLst/>
              <a:gdLst>
                <a:gd name="connsiteX0" fmla="*/ 115422 w 143712"/>
                <a:gd name="connsiteY0" fmla="*/ 102305 h 179640"/>
                <a:gd name="connsiteX1" fmla="*/ 85422 w 143712"/>
                <a:gd name="connsiteY1" fmla="*/ 132395 h 179640"/>
                <a:gd name="connsiteX2" fmla="*/ 85422 w 143712"/>
                <a:gd name="connsiteY2" fmla="*/ 19850 h 179640"/>
                <a:gd name="connsiteX3" fmla="*/ 72308 w 143712"/>
                <a:gd name="connsiteY3" fmla="*/ 6737 h 179640"/>
                <a:gd name="connsiteX4" fmla="*/ 59195 w 143712"/>
                <a:gd name="connsiteY4" fmla="*/ 19850 h 179640"/>
                <a:gd name="connsiteX5" fmla="*/ 59195 w 143712"/>
                <a:gd name="connsiteY5" fmla="*/ 132395 h 179640"/>
                <a:gd name="connsiteX6" fmla="*/ 29105 w 143712"/>
                <a:gd name="connsiteY6" fmla="*/ 102305 h 179640"/>
                <a:gd name="connsiteX7" fmla="*/ 10557 w 143712"/>
                <a:gd name="connsiteY7" fmla="*/ 102350 h 179640"/>
                <a:gd name="connsiteX8" fmla="*/ 10602 w 143712"/>
                <a:gd name="connsiteY8" fmla="*/ 120898 h 179640"/>
                <a:gd name="connsiteX9" fmla="*/ 63057 w 143712"/>
                <a:gd name="connsiteY9" fmla="*/ 173353 h 179640"/>
                <a:gd name="connsiteX10" fmla="*/ 81479 w 143712"/>
                <a:gd name="connsiteY10" fmla="*/ 173434 h 179640"/>
                <a:gd name="connsiteX11" fmla="*/ 81560 w 143712"/>
                <a:gd name="connsiteY11" fmla="*/ 173353 h 179640"/>
                <a:gd name="connsiteX12" fmla="*/ 134015 w 143712"/>
                <a:gd name="connsiteY12" fmla="*/ 120898 h 179640"/>
                <a:gd name="connsiteX13" fmla="*/ 134060 w 143712"/>
                <a:gd name="connsiteY13" fmla="*/ 102350 h 179640"/>
                <a:gd name="connsiteX14" fmla="*/ 115512 w 143712"/>
                <a:gd name="connsiteY14" fmla="*/ 102305 h 179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3712" h="179640">
                  <a:moveTo>
                    <a:pt x="115422" y="102305"/>
                  </a:moveTo>
                  <a:lnTo>
                    <a:pt x="85422" y="132395"/>
                  </a:lnTo>
                  <a:lnTo>
                    <a:pt x="85422" y="19850"/>
                  </a:lnTo>
                  <a:cubicBezTo>
                    <a:pt x="85422" y="12611"/>
                    <a:pt x="79548" y="6737"/>
                    <a:pt x="72308" y="6737"/>
                  </a:cubicBezTo>
                  <a:cubicBezTo>
                    <a:pt x="65069" y="6737"/>
                    <a:pt x="59195" y="12611"/>
                    <a:pt x="59195" y="19850"/>
                  </a:cubicBezTo>
                  <a:lnTo>
                    <a:pt x="59195" y="132395"/>
                  </a:lnTo>
                  <a:lnTo>
                    <a:pt x="29105" y="102305"/>
                  </a:lnTo>
                  <a:cubicBezTo>
                    <a:pt x="23968" y="97195"/>
                    <a:pt x="15668" y="97212"/>
                    <a:pt x="10557" y="102350"/>
                  </a:cubicBezTo>
                  <a:cubicBezTo>
                    <a:pt x="5447" y="107488"/>
                    <a:pt x="5465" y="115788"/>
                    <a:pt x="10602" y="120898"/>
                  </a:cubicBezTo>
                  <a:lnTo>
                    <a:pt x="63057" y="173353"/>
                  </a:lnTo>
                  <a:cubicBezTo>
                    <a:pt x="68123" y="178464"/>
                    <a:pt x="76368" y="178500"/>
                    <a:pt x="81479" y="173434"/>
                  </a:cubicBezTo>
                  <a:cubicBezTo>
                    <a:pt x="81506" y="173407"/>
                    <a:pt x="81533" y="173380"/>
                    <a:pt x="81560" y="173353"/>
                  </a:cubicBezTo>
                  <a:lnTo>
                    <a:pt x="134015" y="120898"/>
                  </a:lnTo>
                  <a:cubicBezTo>
                    <a:pt x="139153" y="115788"/>
                    <a:pt x="139171" y="107488"/>
                    <a:pt x="134060" y="102350"/>
                  </a:cubicBezTo>
                  <a:cubicBezTo>
                    <a:pt x="128949" y="97212"/>
                    <a:pt x="120650" y="97195"/>
                    <a:pt x="115512" y="102305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57">
              <a:extLst>
                <a:ext uri="{FF2B5EF4-FFF2-40B4-BE49-F238E27FC236}">
                  <a16:creationId xmlns:a16="http://schemas.microsoft.com/office/drawing/2014/main" id="{90A366CC-3C3E-C242-B2CF-60C604195821}"/>
                </a:ext>
              </a:extLst>
            </p:cNvPr>
            <p:cNvSpPr/>
            <p:nvPr/>
          </p:nvSpPr>
          <p:spPr>
            <a:xfrm>
              <a:off x="5173992" y="5282317"/>
              <a:ext cx="143712" cy="179640"/>
            </a:xfrm>
            <a:custGeom>
              <a:avLst/>
              <a:gdLst>
                <a:gd name="connsiteX0" fmla="*/ 72309 w 143712"/>
                <a:gd name="connsiteY0" fmla="*/ 6737 h 179640"/>
                <a:gd name="connsiteX1" fmla="*/ 59195 w 143712"/>
                <a:gd name="connsiteY1" fmla="*/ 19850 h 179640"/>
                <a:gd name="connsiteX2" fmla="*/ 59195 w 143712"/>
                <a:gd name="connsiteY2" fmla="*/ 132395 h 179640"/>
                <a:gd name="connsiteX3" fmla="*/ 29105 w 143712"/>
                <a:gd name="connsiteY3" fmla="*/ 102305 h 179640"/>
                <a:gd name="connsiteX4" fmla="*/ 10557 w 143712"/>
                <a:gd name="connsiteY4" fmla="*/ 102350 h 179640"/>
                <a:gd name="connsiteX5" fmla="*/ 10602 w 143712"/>
                <a:gd name="connsiteY5" fmla="*/ 120898 h 179640"/>
                <a:gd name="connsiteX6" fmla="*/ 63057 w 143712"/>
                <a:gd name="connsiteY6" fmla="*/ 173353 h 179640"/>
                <a:gd name="connsiteX7" fmla="*/ 81479 w 143712"/>
                <a:gd name="connsiteY7" fmla="*/ 173434 h 179640"/>
                <a:gd name="connsiteX8" fmla="*/ 81560 w 143712"/>
                <a:gd name="connsiteY8" fmla="*/ 173353 h 179640"/>
                <a:gd name="connsiteX9" fmla="*/ 134015 w 143712"/>
                <a:gd name="connsiteY9" fmla="*/ 120898 h 179640"/>
                <a:gd name="connsiteX10" fmla="*/ 134060 w 143712"/>
                <a:gd name="connsiteY10" fmla="*/ 102350 h 179640"/>
                <a:gd name="connsiteX11" fmla="*/ 115512 w 143712"/>
                <a:gd name="connsiteY11" fmla="*/ 102305 h 179640"/>
                <a:gd name="connsiteX12" fmla="*/ 85422 w 143712"/>
                <a:gd name="connsiteY12" fmla="*/ 132395 h 179640"/>
                <a:gd name="connsiteX13" fmla="*/ 85422 w 143712"/>
                <a:gd name="connsiteY13" fmla="*/ 19850 h 179640"/>
                <a:gd name="connsiteX14" fmla="*/ 72309 w 143712"/>
                <a:gd name="connsiteY14" fmla="*/ 6737 h 179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3712" h="179640">
                  <a:moveTo>
                    <a:pt x="72309" y="6737"/>
                  </a:moveTo>
                  <a:cubicBezTo>
                    <a:pt x="65069" y="6737"/>
                    <a:pt x="59195" y="12611"/>
                    <a:pt x="59195" y="19850"/>
                  </a:cubicBezTo>
                  <a:lnTo>
                    <a:pt x="59195" y="132395"/>
                  </a:lnTo>
                  <a:lnTo>
                    <a:pt x="29105" y="102305"/>
                  </a:lnTo>
                  <a:cubicBezTo>
                    <a:pt x="23967" y="97195"/>
                    <a:pt x="15668" y="97212"/>
                    <a:pt x="10557" y="102350"/>
                  </a:cubicBezTo>
                  <a:cubicBezTo>
                    <a:pt x="5446" y="107488"/>
                    <a:pt x="5465" y="115788"/>
                    <a:pt x="10602" y="120898"/>
                  </a:cubicBezTo>
                  <a:lnTo>
                    <a:pt x="63057" y="173353"/>
                  </a:lnTo>
                  <a:cubicBezTo>
                    <a:pt x="68123" y="178464"/>
                    <a:pt x="76368" y="178500"/>
                    <a:pt x="81479" y="173434"/>
                  </a:cubicBezTo>
                  <a:cubicBezTo>
                    <a:pt x="81506" y="173407"/>
                    <a:pt x="81533" y="173380"/>
                    <a:pt x="81560" y="173353"/>
                  </a:cubicBezTo>
                  <a:lnTo>
                    <a:pt x="134015" y="120898"/>
                  </a:lnTo>
                  <a:cubicBezTo>
                    <a:pt x="139152" y="115788"/>
                    <a:pt x="139171" y="107488"/>
                    <a:pt x="134060" y="102350"/>
                  </a:cubicBezTo>
                  <a:cubicBezTo>
                    <a:pt x="128949" y="97212"/>
                    <a:pt x="120650" y="97195"/>
                    <a:pt x="115512" y="102305"/>
                  </a:cubicBezTo>
                  <a:lnTo>
                    <a:pt x="85422" y="132395"/>
                  </a:lnTo>
                  <a:lnTo>
                    <a:pt x="85422" y="19850"/>
                  </a:lnTo>
                  <a:cubicBezTo>
                    <a:pt x="85422" y="12611"/>
                    <a:pt x="79548" y="6737"/>
                    <a:pt x="72309" y="6737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58">
              <a:extLst>
                <a:ext uri="{FF2B5EF4-FFF2-40B4-BE49-F238E27FC236}">
                  <a16:creationId xmlns:a16="http://schemas.microsoft.com/office/drawing/2014/main" id="{5D566F6E-385B-3848-BFD0-ADB6DA02B921}"/>
                </a:ext>
              </a:extLst>
            </p:cNvPr>
            <p:cNvSpPr/>
            <p:nvPr/>
          </p:nvSpPr>
          <p:spPr>
            <a:xfrm>
              <a:off x="5173995" y="5485580"/>
              <a:ext cx="323352" cy="35928"/>
            </a:xfrm>
            <a:custGeom>
              <a:avLst/>
              <a:gdLst>
                <a:gd name="connsiteX0" fmla="*/ 314909 w 323352"/>
                <a:gd name="connsiteY0" fmla="*/ 6736 h 35928"/>
                <a:gd name="connsiteX1" fmla="*/ 321466 w 323352"/>
                <a:gd name="connsiteY1" fmla="*/ 6736 h 35928"/>
                <a:gd name="connsiteX2" fmla="*/ 321466 w 323352"/>
                <a:gd name="connsiteY2" fmla="*/ 32964 h 35928"/>
                <a:gd name="connsiteX3" fmla="*/ 314909 w 323352"/>
                <a:gd name="connsiteY3" fmla="*/ 32964 h 35928"/>
                <a:gd name="connsiteX4" fmla="*/ 13293 w 323352"/>
                <a:gd name="connsiteY4" fmla="*/ 32964 h 35928"/>
                <a:gd name="connsiteX5" fmla="*/ 13293 w 323352"/>
                <a:gd name="connsiteY5" fmla="*/ 6736 h 35928"/>
                <a:gd name="connsiteX6" fmla="*/ 6736 w 323352"/>
                <a:gd name="connsiteY6" fmla="*/ 6736 h 35928"/>
                <a:gd name="connsiteX7" fmla="*/ 13293 w 323352"/>
                <a:gd name="connsiteY7" fmla="*/ 6736 h 35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352" h="35928">
                  <a:moveTo>
                    <a:pt x="314909" y="6736"/>
                  </a:moveTo>
                  <a:cubicBezTo>
                    <a:pt x="318530" y="6736"/>
                    <a:pt x="321466" y="6736"/>
                    <a:pt x="321466" y="6736"/>
                  </a:cubicBezTo>
                  <a:lnTo>
                    <a:pt x="321466" y="32964"/>
                  </a:lnTo>
                  <a:cubicBezTo>
                    <a:pt x="321466" y="32964"/>
                    <a:pt x="318530" y="32964"/>
                    <a:pt x="314909" y="32964"/>
                  </a:cubicBezTo>
                  <a:lnTo>
                    <a:pt x="13293" y="32964"/>
                  </a:lnTo>
                  <a:lnTo>
                    <a:pt x="13293" y="6736"/>
                  </a:lnTo>
                  <a:cubicBezTo>
                    <a:pt x="9671" y="6736"/>
                    <a:pt x="6736" y="6736"/>
                    <a:pt x="6736" y="6736"/>
                  </a:cubicBezTo>
                  <a:cubicBezTo>
                    <a:pt x="6736" y="6736"/>
                    <a:pt x="9672" y="6736"/>
                    <a:pt x="13293" y="6736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59">
              <a:extLst>
                <a:ext uri="{FF2B5EF4-FFF2-40B4-BE49-F238E27FC236}">
                  <a16:creationId xmlns:a16="http://schemas.microsoft.com/office/drawing/2014/main" id="{D57C8BDE-FB26-D342-B776-71D12591E3C7}"/>
                </a:ext>
              </a:extLst>
            </p:cNvPr>
            <p:cNvSpPr/>
            <p:nvPr/>
          </p:nvSpPr>
          <p:spPr>
            <a:xfrm>
              <a:off x="5173995" y="5197078"/>
              <a:ext cx="323352" cy="71856"/>
            </a:xfrm>
            <a:custGeom>
              <a:avLst/>
              <a:gdLst>
                <a:gd name="connsiteX0" fmla="*/ 314909 w 323352"/>
                <a:gd name="connsiteY0" fmla="*/ 6736 h 71856"/>
                <a:gd name="connsiteX1" fmla="*/ 321466 w 323352"/>
                <a:gd name="connsiteY1" fmla="*/ 6736 h 71856"/>
                <a:gd name="connsiteX2" fmla="*/ 321466 w 323352"/>
                <a:gd name="connsiteY2" fmla="*/ 72305 h 71856"/>
                <a:gd name="connsiteX3" fmla="*/ 314909 w 323352"/>
                <a:gd name="connsiteY3" fmla="*/ 72305 h 71856"/>
                <a:gd name="connsiteX4" fmla="*/ 13293 w 323352"/>
                <a:gd name="connsiteY4" fmla="*/ 72305 h 71856"/>
                <a:gd name="connsiteX5" fmla="*/ 13293 w 323352"/>
                <a:gd name="connsiteY5" fmla="*/ 6736 h 71856"/>
                <a:gd name="connsiteX6" fmla="*/ 6736 w 323352"/>
                <a:gd name="connsiteY6" fmla="*/ 6736 h 71856"/>
                <a:gd name="connsiteX7" fmla="*/ 13293 w 323352"/>
                <a:gd name="connsiteY7" fmla="*/ 6736 h 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352" h="71856">
                  <a:moveTo>
                    <a:pt x="314909" y="6736"/>
                  </a:moveTo>
                  <a:cubicBezTo>
                    <a:pt x="318530" y="6736"/>
                    <a:pt x="321466" y="6736"/>
                    <a:pt x="321466" y="6736"/>
                  </a:cubicBezTo>
                  <a:lnTo>
                    <a:pt x="321466" y="72305"/>
                  </a:lnTo>
                  <a:cubicBezTo>
                    <a:pt x="321466" y="72305"/>
                    <a:pt x="318530" y="72305"/>
                    <a:pt x="314909" y="72305"/>
                  </a:cubicBezTo>
                  <a:lnTo>
                    <a:pt x="13293" y="72305"/>
                  </a:lnTo>
                  <a:lnTo>
                    <a:pt x="13293" y="6736"/>
                  </a:lnTo>
                  <a:cubicBezTo>
                    <a:pt x="9671" y="6736"/>
                    <a:pt x="6736" y="6736"/>
                    <a:pt x="6736" y="6736"/>
                  </a:cubicBezTo>
                  <a:cubicBezTo>
                    <a:pt x="6736" y="6736"/>
                    <a:pt x="9672" y="6736"/>
                    <a:pt x="13293" y="6736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793D3A9-C094-EB44-8005-46887BC4BCB9}"/>
              </a:ext>
            </a:extLst>
          </p:cNvPr>
          <p:cNvGrpSpPr/>
          <p:nvPr/>
        </p:nvGrpSpPr>
        <p:grpSpPr>
          <a:xfrm>
            <a:off x="11558720" y="2362198"/>
            <a:ext cx="1395280" cy="1321723"/>
            <a:chOff x="5952595" y="3846993"/>
            <a:chExt cx="327624" cy="327843"/>
          </a:xfrm>
        </p:grpSpPr>
        <p:sp>
          <p:nvSpPr>
            <p:cNvPr id="31" name="Freeform: Shape 173">
              <a:extLst>
                <a:ext uri="{FF2B5EF4-FFF2-40B4-BE49-F238E27FC236}">
                  <a16:creationId xmlns:a16="http://schemas.microsoft.com/office/drawing/2014/main" id="{B7BECB35-41C7-9C47-83BE-508521FFB475}"/>
                </a:ext>
              </a:extLst>
            </p:cNvPr>
            <p:cNvSpPr/>
            <p:nvPr/>
          </p:nvSpPr>
          <p:spPr>
            <a:xfrm>
              <a:off x="5952595" y="3846993"/>
              <a:ext cx="179640" cy="152694"/>
            </a:xfrm>
            <a:custGeom>
              <a:avLst/>
              <a:gdLst>
                <a:gd name="connsiteX0" fmla="*/ 177086 w 179640"/>
                <a:gd name="connsiteY0" fmla="*/ 15719 h 152694"/>
                <a:gd name="connsiteX1" fmla="*/ 168104 w 179640"/>
                <a:gd name="connsiteY1" fmla="*/ 6737 h 152694"/>
                <a:gd name="connsiteX2" fmla="*/ 102805 w 179640"/>
                <a:gd name="connsiteY2" fmla="*/ 6737 h 152694"/>
                <a:gd name="connsiteX3" fmla="*/ 93913 w 179640"/>
                <a:gd name="connsiteY3" fmla="*/ 17515 h 152694"/>
                <a:gd name="connsiteX4" fmla="*/ 102805 w 179640"/>
                <a:gd name="connsiteY4" fmla="*/ 26407 h 152694"/>
                <a:gd name="connsiteX5" fmla="*/ 140349 w 179640"/>
                <a:gd name="connsiteY5" fmla="*/ 26407 h 152694"/>
                <a:gd name="connsiteX6" fmla="*/ 10290 w 179640"/>
                <a:gd name="connsiteY6" fmla="*/ 136706 h 152694"/>
                <a:gd name="connsiteX7" fmla="*/ 9078 w 179640"/>
                <a:gd name="connsiteY7" fmla="*/ 150763 h 152694"/>
                <a:gd name="connsiteX8" fmla="*/ 23134 w 179640"/>
                <a:gd name="connsiteY8" fmla="*/ 151976 h 152694"/>
                <a:gd name="connsiteX9" fmla="*/ 157865 w 179640"/>
                <a:gd name="connsiteY9" fmla="*/ 37994 h 152694"/>
                <a:gd name="connsiteX10" fmla="*/ 157865 w 179640"/>
                <a:gd name="connsiteY10" fmla="*/ 81108 h 152694"/>
                <a:gd name="connsiteX11" fmla="*/ 166757 w 179640"/>
                <a:gd name="connsiteY11" fmla="*/ 91886 h 152694"/>
                <a:gd name="connsiteX12" fmla="*/ 177535 w 179640"/>
                <a:gd name="connsiteY12" fmla="*/ 82994 h 152694"/>
                <a:gd name="connsiteX13" fmla="*/ 177535 w 179640"/>
                <a:gd name="connsiteY13" fmla="*/ 81108 h 152694"/>
                <a:gd name="connsiteX14" fmla="*/ 177535 w 179640"/>
                <a:gd name="connsiteY14" fmla="*/ 15988 h 152694"/>
                <a:gd name="connsiteX15" fmla="*/ 177086 w 179640"/>
                <a:gd name="connsiteY15" fmla="*/ 15719 h 152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9640" h="152694">
                  <a:moveTo>
                    <a:pt x="177086" y="15719"/>
                  </a:moveTo>
                  <a:cubicBezTo>
                    <a:pt x="176700" y="10922"/>
                    <a:pt x="172901" y="7114"/>
                    <a:pt x="168104" y="6737"/>
                  </a:cubicBezTo>
                  <a:lnTo>
                    <a:pt x="102805" y="6737"/>
                  </a:lnTo>
                  <a:cubicBezTo>
                    <a:pt x="97371" y="7258"/>
                    <a:pt x="93392" y="12081"/>
                    <a:pt x="93913" y="17515"/>
                  </a:cubicBezTo>
                  <a:cubicBezTo>
                    <a:pt x="94362" y="22221"/>
                    <a:pt x="98090" y="25958"/>
                    <a:pt x="102805" y="26407"/>
                  </a:cubicBezTo>
                  <a:lnTo>
                    <a:pt x="140349" y="26407"/>
                  </a:lnTo>
                  <a:lnTo>
                    <a:pt x="10290" y="136706"/>
                  </a:lnTo>
                  <a:cubicBezTo>
                    <a:pt x="6078" y="140254"/>
                    <a:pt x="5530" y="146551"/>
                    <a:pt x="9078" y="150763"/>
                  </a:cubicBezTo>
                  <a:cubicBezTo>
                    <a:pt x="12626" y="154976"/>
                    <a:pt x="18922" y="155523"/>
                    <a:pt x="23134" y="151976"/>
                  </a:cubicBezTo>
                  <a:lnTo>
                    <a:pt x="157865" y="37994"/>
                  </a:lnTo>
                  <a:lnTo>
                    <a:pt x="157865" y="81108"/>
                  </a:lnTo>
                  <a:cubicBezTo>
                    <a:pt x="157344" y="86542"/>
                    <a:pt x="161323" y="91365"/>
                    <a:pt x="166757" y="91886"/>
                  </a:cubicBezTo>
                  <a:cubicBezTo>
                    <a:pt x="172191" y="92407"/>
                    <a:pt x="177014" y="88419"/>
                    <a:pt x="177535" y="82994"/>
                  </a:cubicBezTo>
                  <a:cubicBezTo>
                    <a:pt x="177598" y="82365"/>
                    <a:pt x="177598" y="81736"/>
                    <a:pt x="177535" y="81108"/>
                  </a:cubicBezTo>
                  <a:lnTo>
                    <a:pt x="177535" y="15988"/>
                  </a:lnTo>
                  <a:cubicBezTo>
                    <a:pt x="177535" y="15988"/>
                    <a:pt x="177086" y="15898"/>
                    <a:pt x="177086" y="15719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174">
              <a:extLst>
                <a:ext uri="{FF2B5EF4-FFF2-40B4-BE49-F238E27FC236}">
                  <a16:creationId xmlns:a16="http://schemas.microsoft.com/office/drawing/2014/main" id="{10D65F7A-091C-0C46-84D7-57BC7B0D5692}"/>
                </a:ext>
              </a:extLst>
            </p:cNvPr>
            <p:cNvSpPr/>
            <p:nvPr/>
          </p:nvSpPr>
          <p:spPr>
            <a:xfrm>
              <a:off x="6208363" y="4102980"/>
              <a:ext cx="71856" cy="71856"/>
            </a:xfrm>
            <a:custGeom>
              <a:avLst/>
              <a:gdLst>
                <a:gd name="connsiteX0" fmla="*/ 65659 w 71856"/>
                <a:gd name="connsiteY0" fmla="*/ 36197 h 71856"/>
                <a:gd name="connsiteX1" fmla="*/ 36197 w 71856"/>
                <a:gd name="connsiteY1" fmla="*/ 65658 h 71856"/>
                <a:gd name="connsiteX2" fmla="*/ 6736 w 71856"/>
                <a:gd name="connsiteY2" fmla="*/ 36197 h 71856"/>
                <a:gd name="connsiteX3" fmla="*/ 36197 w 71856"/>
                <a:gd name="connsiteY3" fmla="*/ 6736 h 71856"/>
                <a:gd name="connsiteX4" fmla="*/ 65659 w 71856"/>
                <a:gd name="connsiteY4" fmla="*/ 36197 h 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56" h="71856">
                  <a:moveTo>
                    <a:pt x="65659" y="36197"/>
                  </a:moveTo>
                  <a:cubicBezTo>
                    <a:pt x="65659" y="52468"/>
                    <a:pt x="52468" y="65658"/>
                    <a:pt x="36197" y="65658"/>
                  </a:cubicBezTo>
                  <a:cubicBezTo>
                    <a:pt x="19926" y="65658"/>
                    <a:pt x="6736" y="52468"/>
                    <a:pt x="6736" y="36197"/>
                  </a:cubicBezTo>
                  <a:cubicBezTo>
                    <a:pt x="6736" y="19927"/>
                    <a:pt x="19926" y="6736"/>
                    <a:pt x="36197" y="6736"/>
                  </a:cubicBezTo>
                  <a:cubicBezTo>
                    <a:pt x="52468" y="6736"/>
                    <a:pt x="65659" y="19927"/>
                    <a:pt x="65659" y="36197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175">
              <a:extLst>
                <a:ext uri="{FF2B5EF4-FFF2-40B4-BE49-F238E27FC236}">
                  <a16:creationId xmlns:a16="http://schemas.microsoft.com/office/drawing/2014/main" id="{558B7E81-13FD-E446-8AE8-29FE7F7C8884}"/>
                </a:ext>
              </a:extLst>
            </p:cNvPr>
            <p:cNvSpPr/>
            <p:nvPr/>
          </p:nvSpPr>
          <p:spPr>
            <a:xfrm>
              <a:off x="6208363" y="4024298"/>
              <a:ext cx="71856" cy="71856"/>
            </a:xfrm>
            <a:custGeom>
              <a:avLst/>
              <a:gdLst>
                <a:gd name="connsiteX0" fmla="*/ 65659 w 71856"/>
                <a:gd name="connsiteY0" fmla="*/ 36198 h 71856"/>
                <a:gd name="connsiteX1" fmla="*/ 36197 w 71856"/>
                <a:gd name="connsiteY1" fmla="*/ 65659 h 71856"/>
                <a:gd name="connsiteX2" fmla="*/ 6736 w 71856"/>
                <a:gd name="connsiteY2" fmla="*/ 36198 h 71856"/>
                <a:gd name="connsiteX3" fmla="*/ 36197 w 71856"/>
                <a:gd name="connsiteY3" fmla="*/ 6737 h 71856"/>
                <a:gd name="connsiteX4" fmla="*/ 65659 w 71856"/>
                <a:gd name="connsiteY4" fmla="*/ 36198 h 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56" h="71856">
                  <a:moveTo>
                    <a:pt x="65659" y="36198"/>
                  </a:moveTo>
                  <a:cubicBezTo>
                    <a:pt x="65659" y="52468"/>
                    <a:pt x="52468" y="65659"/>
                    <a:pt x="36197" y="65659"/>
                  </a:cubicBezTo>
                  <a:cubicBezTo>
                    <a:pt x="19926" y="65659"/>
                    <a:pt x="6736" y="52468"/>
                    <a:pt x="6736" y="36198"/>
                  </a:cubicBezTo>
                  <a:cubicBezTo>
                    <a:pt x="6736" y="19927"/>
                    <a:pt x="19926" y="6737"/>
                    <a:pt x="36197" y="6737"/>
                  </a:cubicBezTo>
                  <a:cubicBezTo>
                    <a:pt x="52468" y="6737"/>
                    <a:pt x="65659" y="19927"/>
                    <a:pt x="65659" y="36198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176">
              <a:extLst>
                <a:ext uri="{FF2B5EF4-FFF2-40B4-BE49-F238E27FC236}">
                  <a16:creationId xmlns:a16="http://schemas.microsoft.com/office/drawing/2014/main" id="{F3D49FF8-C3AA-3A49-AB87-78C5FF071728}"/>
                </a:ext>
              </a:extLst>
            </p:cNvPr>
            <p:cNvSpPr/>
            <p:nvPr/>
          </p:nvSpPr>
          <p:spPr>
            <a:xfrm>
              <a:off x="6208363" y="3945615"/>
              <a:ext cx="71856" cy="71856"/>
            </a:xfrm>
            <a:custGeom>
              <a:avLst/>
              <a:gdLst>
                <a:gd name="connsiteX0" fmla="*/ 65659 w 71856"/>
                <a:gd name="connsiteY0" fmla="*/ 36197 h 71856"/>
                <a:gd name="connsiteX1" fmla="*/ 36197 w 71856"/>
                <a:gd name="connsiteY1" fmla="*/ 65658 h 71856"/>
                <a:gd name="connsiteX2" fmla="*/ 6736 w 71856"/>
                <a:gd name="connsiteY2" fmla="*/ 36197 h 71856"/>
                <a:gd name="connsiteX3" fmla="*/ 36197 w 71856"/>
                <a:gd name="connsiteY3" fmla="*/ 6736 h 71856"/>
                <a:gd name="connsiteX4" fmla="*/ 65659 w 71856"/>
                <a:gd name="connsiteY4" fmla="*/ 36197 h 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56" h="71856">
                  <a:moveTo>
                    <a:pt x="65659" y="36197"/>
                  </a:moveTo>
                  <a:cubicBezTo>
                    <a:pt x="65659" y="52468"/>
                    <a:pt x="52468" y="65658"/>
                    <a:pt x="36197" y="65658"/>
                  </a:cubicBezTo>
                  <a:cubicBezTo>
                    <a:pt x="19926" y="65658"/>
                    <a:pt x="6736" y="52468"/>
                    <a:pt x="6736" y="36197"/>
                  </a:cubicBezTo>
                  <a:cubicBezTo>
                    <a:pt x="6736" y="19927"/>
                    <a:pt x="19926" y="6736"/>
                    <a:pt x="36197" y="6736"/>
                  </a:cubicBezTo>
                  <a:cubicBezTo>
                    <a:pt x="52468" y="6736"/>
                    <a:pt x="65659" y="19927"/>
                    <a:pt x="65659" y="36197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177">
              <a:extLst>
                <a:ext uri="{FF2B5EF4-FFF2-40B4-BE49-F238E27FC236}">
                  <a16:creationId xmlns:a16="http://schemas.microsoft.com/office/drawing/2014/main" id="{9CCE13A0-40D3-7F40-A966-DE5D73315F4C}"/>
                </a:ext>
              </a:extLst>
            </p:cNvPr>
            <p:cNvSpPr/>
            <p:nvPr/>
          </p:nvSpPr>
          <p:spPr>
            <a:xfrm>
              <a:off x="6129681" y="4102980"/>
              <a:ext cx="71856" cy="71856"/>
            </a:xfrm>
            <a:custGeom>
              <a:avLst/>
              <a:gdLst>
                <a:gd name="connsiteX0" fmla="*/ 65658 w 71856"/>
                <a:gd name="connsiteY0" fmla="*/ 36197 h 71856"/>
                <a:gd name="connsiteX1" fmla="*/ 36197 w 71856"/>
                <a:gd name="connsiteY1" fmla="*/ 65658 h 71856"/>
                <a:gd name="connsiteX2" fmla="*/ 6736 w 71856"/>
                <a:gd name="connsiteY2" fmla="*/ 36197 h 71856"/>
                <a:gd name="connsiteX3" fmla="*/ 36197 w 71856"/>
                <a:gd name="connsiteY3" fmla="*/ 6736 h 71856"/>
                <a:gd name="connsiteX4" fmla="*/ 65658 w 71856"/>
                <a:gd name="connsiteY4" fmla="*/ 36197 h 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56" h="71856">
                  <a:moveTo>
                    <a:pt x="65658" y="36197"/>
                  </a:moveTo>
                  <a:cubicBezTo>
                    <a:pt x="65658" y="52468"/>
                    <a:pt x="52468" y="65658"/>
                    <a:pt x="36197" y="65658"/>
                  </a:cubicBezTo>
                  <a:cubicBezTo>
                    <a:pt x="19926" y="65658"/>
                    <a:pt x="6736" y="52468"/>
                    <a:pt x="6736" y="36197"/>
                  </a:cubicBezTo>
                  <a:cubicBezTo>
                    <a:pt x="6736" y="19927"/>
                    <a:pt x="19926" y="6736"/>
                    <a:pt x="36197" y="6736"/>
                  </a:cubicBezTo>
                  <a:cubicBezTo>
                    <a:pt x="52468" y="6736"/>
                    <a:pt x="65658" y="19927"/>
                    <a:pt x="65658" y="36197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178">
              <a:extLst>
                <a:ext uri="{FF2B5EF4-FFF2-40B4-BE49-F238E27FC236}">
                  <a16:creationId xmlns:a16="http://schemas.microsoft.com/office/drawing/2014/main" id="{910B704B-26D3-4C4A-95A4-590B82002536}"/>
                </a:ext>
              </a:extLst>
            </p:cNvPr>
            <p:cNvSpPr/>
            <p:nvPr/>
          </p:nvSpPr>
          <p:spPr>
            <a:xfrm>
              <a:off x="6129681" y="4024298"/>
              <a:ext cx="71856" cy="71856"/>
            </a:xfrm>
            <a:custGeom>
              <a:avLst/>
              <a:gdLst>
                <a:gd name="connsiteX0" fmla="*/ 65658 w 71856"/>
                <a:gd name="connsiteY0" fmla="*/ 36198 h 71856"/>
                <a:gd name="connsiteX1" fmla="*/ 36197 w 71856"/>
                <a:gd name="connsiteY1" fmla="*/ 65659 h 71856"/>
                <a:gd name="connsiteX2" fmla="*/ 6736 w 71856"/>
                <a:gd name="connsiteY2" fmla="*/ 36198 h 71856"/>
                <a:gd name="connsiteX3" fmla="*/ 36197 w 71856"/>
                <a:gd name="connsiteY3" fmla="*/ 6737 h 71856"/>
                <a:gd name="connsiteX4" fmla="*/ 65658 w 71856"/>
                <a:gd name="connsiteY4" fmla="*/ 36198 h 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56" h="71856">
                  <a:moveTo>
                    <a:pt x="65658" y="36198"/>
                  </a:moveTo>
                  <a:cubicBezTo>
                    <a:pt x="65658" y="52468"/>
                    <a:pt x="52468" y="65659"/>
                    <a:pt x="36197" y="65659"/>
                  </a:cubicBezTo>
                  <a:cubicBezTo>
                    <a:pt x="19926" y="65659"/>
                    <a:pt x="6736" y="52468"/>
                    <a:pt x="6736" y="36198"/>
                  </a:cubicBezTo>
                  <a:cubicBezTo>
                    <a:pt x="6736" y="19927"/>
                    <a:pt x="19926" y="6737"/>
                    <a:pt x="36197" y="6737"/>
                  </a:cubicBezTo>
                  <a:cubicBezTo>
                    <a:pt x="52468" y="6737"/>
                    <a:pt x="65658" y="19927"/>
                    <a:pt x="65658" y="36198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179">
              <a:extLst>
                <a:ext uri="{FF2B5EF4-FFF2-40B4-BE49-F238E27FC236}">
                  <a16:creationId xmlns:a16="http://schemas.microsoft.com/office/drawing/2014/main" id="{A62D9DE8-A1AA-3D4E-BC2C-BC47B23A64B8}"/>
                </a:ext>
              </a:extLst>
            </p:cNvPr>
            <p:cNvSpPr/>
            <p:nvPr/>
          </p:nvSpPr>
          <p:spPr>
            <a:xfrm>
              <a:off x="6050999" y="4102980"/>
              <a:ext cx="71856" cy="71856"/>
            </a:xfrm>
            <a:custGeom>
              <a:avLst/>
              <a:gdLst>
                <a:gd name="connsiteX0" fmla="*/ 65658 w 71856"/>
                <a:gd name="connsiteY0" fmla="*/ 36197 h 71856"/>
                <a:gd name="connsiteX1" fmla="*/ 36197 w 71856"/>
                <a:gd name="connsiteY1" fmla="*/ 65658 h 71856"/>
                <a:gd name="connsiteX2" fmla="*/ 6736 w 71856"/>
                <a:gd name="connsiteY2" fmla="*/ 36197 h 71856"/>
                <a:gd name="connsiteX3" fmla="*/ 36197 w 71856"/>
                <a:gd name="connsiteY3" fmla="*/ 6736 h 71856"/>
                <a:gd name="connsiteX4" fmla="*/ 65658 w 71856"/>
                <a:gd name="connsiteY4" fmla="*/ 36197 h 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56" h="71856">
                  <a:moveTo>
                    <a:pt x="65658" y="36197"/>
                  </a:moveTo>
                  <a:cubicBezTo>
                    <a:pt x="65658" y="52468"/>
                    <a:pt x="52468" y="65658"/>
                    <a:pt x="36197" y="65658"/>
                  </a:cubicBezTo>
                  <a:cubicBezTo>
                    <a:pt x="19926" y="65658"/>
                    <a:pt x="6736" y="52468"/>
                    <a:pt x="6736" y="36197"/>
                  </a:cubicBezTo>
                  <a:cubicBezTo>
                    <a:pt x="6736" y="19927"/>
                    <a:pt x="19926" y="6736"/>
                    <a:pt x="36197" y="6736"/>
                  </a:cubicBezTo>
                  <a:cubicBezTo>
                    <a:pt x="52468" y="6736"/>
                    <a:pt x="65658" y="19927"/>
                    <a:pt x="65658" y="36197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180">
              <a:extLst>
                <a:ext uri="{FF2B5EF4-FFF2-40B4-BE49-F238E27FC236}">
                  <a16:creationId xmlns:a16="http://schemas.microsoft.com/office/drawing/2014/main" id="{DCC10FA2-FCE9-A14D-A827-F21C1D6F3B56}"/>
                </a:ext>
              </a:extLst>
            </p:cNvPr>
            <p:cNvSpPr/>
            <p:nvPr/>
          </p:nvSpPr>
          <p:spPr>
            <a:xfrm>
              <a:off x="5972316" y="4102980"/>
              <a:ext cx="71856" cy="71856"/>
            </a:xfrm>
            <a:custGeom>
              <a:avLst/>
              <a:gdLst>
                <a:gd name="connsiteX0" fmla="*/ 65658 w 71856"/>
                <a:gd name="connsiteY0" fmla="*/ 36197 h 71856"/>
                <a:gd name="connsiteX1" fmla="*/ 36197 w 71856"/>
                <a:gd name="connsiteY1" fmla="*/ 65658 h 71856"/>
                <a:gd name="connsiteX2" fmla="*/ 6736 w 71856"/>
                <a:gd name="connsiteY2" fmla="*/ 36197 h 71856"/>
                <a:gd name="connsiteX3" fmla="*/ 36197 w 71856"/>
                <a:gd name="connsiteY3" fmla="*/ 6736 h 71856"/>
                <a:gd name="connsiteX4" fmla="*/ 65658 w 71856"/>
                <a:gd name="connsiteY4" fmla="*/ 36197 h 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56" h="71856">
                  <a:moveTo>
                    <a:pt x="65658" y="36197"/>
                  </a:moveTo>
                  <a:cubicBezTo>
                    <a:pt x="65658" y="52468"/>
                    <a:pt x="52468" y="65658"/>
                    <a:pt x="36197" y="65658"/>
                  </a:cubicBezTo>
                  <a:cubicBezTo>
                    <a:pt x="19926" y="65658"/>
                    <a:pt x="6736" y="52468"/>
                    <a:pt x="6736" y="36197"/>
                  </a:cubicBezTo>
                  <a:cubicBezTo>
                    <a:pt x="6736" y="19927"/>
                    <a:pt x="19926" y="6736"/>
                    <a:pt x="36197" y="6736"/>
                  </a:cubicBezTo>
                  <a:cubicBezTo>
                    <a:pt x="52468" y="6736"/>
                    <a:pt x="65658" y="19927"/>
                    <a:pt x="65658" y="36197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181">
              <a:extLst>
                <a:ext uri="{FF2B5EF4-FFF2-40B4-BE49-F238E27FC236}">
                  <a16:creationId xmlns:a16="http://schemas.microsoft.com/office/drawing/2014/main" id="{D28B7011-01C6-AE47-B1E9-0EAC760C4697}"/>
                </a:ext>
              </a:extLst>
            </p:cNvPr>
            <p:cNvSpPr/>
            <p:nvPr/>
          </p:nvSpPr>
          <p:spPr>
            <a:xfrm>
              <a:off x="6050999" y="4024298"/>
              <a:ext cx="71856" cy="71856"/>
            </a:xfrm>
            <a:custGeom>
              <a:avLst/>
              <a:gdLst>
                <a:gd name="connsiteX0" fmla="*/ 65658 w 71856"/>
                <a:gd name="connsiteY0" fmla="*/ 36198 h 71856"/>
                <a:gd name="connsiteX1" fmla="*/ 36197 w 71856"/>
                <a:gd name="connsiteY1" fmla="*/ 65659 h 71856"/>
                <a:gd name="connsiteX2" fmla="*/ 6736 w 71856"/>
                <a:gd name="connsiteY2" fmla="*/ 36198 h 71856"/>
                <a:gd name="connsiteX3" fmla="*/ 36197 w 71856"/>
                <a:gd name="connsiteY3" fmla="*/ 6737 h 71856"/>
                <a:gd name="connsiteX4" fmla="*/ 65658 w 71856"/>
                <a:gd name="connsiteY4" fmla="*/ 36198 h 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56" h="71856">
                  <a:moveTo>
                    <a:pt x="65658" y="36198"/>
                  </a:moveTo>
                  <a:cubicBezTo>
                    <a:pt x="65658" y="52468"/>
                    <a:pt x="52468" y="65659"/>
                    <a:pt x="36197" y="65659"/>
                  </a:cubicBezTo>
                  <a:cubicBezTo>
                    <a:pt x="19926" y="65659"/>
                    <a:pt x="6736" y="52468"/>
                    <a:pt x="6736" y="36198"/>
                  </a:cubicBezTo>
                  <a:cubicBezTo>
                    <a:pt x="6736" y="19927"/>
                    <a:pt x="19926" y="6737"/>
                    <a:pt x="36197" y="6737"/>
                  </a:cubicBezTo>
                  <a:cubicBezTo>
                    <a:pt x="52468" y="6737"/>
                    <a:pt x="65658" y="19927"/>
                    <a:pt x="65658" y="36198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182">
              <a:extLst>
                <a:ext uri="{FF2B5EF4-FFF2-40B4-BE49-F238E27FC236}">
                  <a16:creationId xmlns:a16="http://schemas.microsoft.com/office/drawing/2014/main" id="{ABE459F7-AD2F-A446-B778-0F40F1EBAD22}"/>
                </a:ext>
              </a:extLst>
            </p:cNvPr>
            <p:cNvSpPr/>
            <p:nvPr/>
          </p:nvSpPr>
          <p:spPr>
            <a:xfrm>
              <a:off x="6129681" y="3945615"/>
              <a:ext cx="71856" cy="71856"/>
            </a:xfrm>
            <a:custGeom>
              <a:avLst/>
              <a:gdLst>
                <a:gd name="connsiteX0" fmla="*/ 65658 w 71856"/>
                <a:gd name="connsiteY0" fmla="*/ 36197 h 71856"/>
                <a:gd name="connsiteX1" fmla="*/ 36197 w 71856"/>
                <a:gd name="connsiteY1" fmla="*/ 65658 h 71856"/>
                <a:gd name="connsiteX2" fmla="*/ 6736 w 71856"/>
                <a:gd name="connsiteY2" fmla="*/ 36197 h 71856"/>
                <a:gd name="connsiteX3" fmla="*/ 36197 w 71856"/>
                <a:gd name="connsiteY3" fmla="*/ 6736 h 71856"/>
                <a:gd name="connsiteX4" fmla="*/ 65658 w 71856"/>
                <a:gd name="connsiteY4" fmla="*/ 36197 h 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56" h="71856">
                  <a:moveTo>
                    <a:pt x="65658" y="36197"/>
                  </a:moveTo>
                  <a:cubicBezTo>
                    <a:pt x="65658" y="52468"/>
                    <a:pt x="52468" y="65658"/>
                    <a:pt x="36197" y="65658"/>
                  </a:cubicBezTo>
                  <a:cubicBezTo>
                    <a:pt x="19926" y="65658"/>
                    <a:pt x="6736" y="52468"/>
                    <a:pt x="6736" y="36197"/>
                  </a:cubicBezTo>
                  <a:cubicBezTo>
                    <a:pt x="6736" y="19927"/>
                    <a:pt x="19926" y="6736"/>
                    <a:pt x="36197" y="6736"/>
                  </a:cubicBezTo>
                  <a:cubicBezTo>
                    <a:pt x="52468" y="6736"/>
                    <a:pt x="65658" y="19927"/>
                    <a:pt x="65658" y="36197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183">
              <a:extLst>
                <a:ext uri="{FF2B5EF4-FFF2-40B4-BE49-F238E27FC236}">
                  <a16:creationId xmlns:a16="http://schemas.microsoft.com/office/drawing/2014/main" id="{6784990A-01B0-9449-B690-FD4DC8AE7FDF}"/>
                </a:ext>
              </a:extLst>
            </p:cNvPr>
            <p:cNvSpPr/>
            <p:nvPr/>
          </p:nvSpPr>
          <p:spPr>
            <a:xfrm>
              <a:off x="6208363" y="3866933"/>
              <a:ext cx="71856" cy="71856"/>
            </a:xfrm>
            <a:custGeom>
              <a:avLst/>
              <a:gdLst>
                <a:gd name="connsiteX0" fmla="*/ 65659 w 71856"/>
                <a:gd name="connsiteY0" fmla="*/ 36197 h 71856"/>
                <a:gd name="connsiteX1" fmla="*/ 36197 w 71856"/>
                <a:gd name="connsiteY1" fmla="*/ 65658 h 71856"/>
                <a:gd name="connsiteX2" fmla="*/ 6736 w 71856"/>
                <a:gd name="connsiteY2" fmla="*/ 36197 h 71856"/>
                <a:gd name="connsiteX3" fmla="*/ 36197 w 71856"/>
                <a:gd name="connsiteY3" fmla="*/ 6736 h 71856"/>
                <a:gd name="connsiteX4" fmla="*/ 65659 w 71856"/>
                <a:gd name="connsiteY4" fmla="*/ 36197 h 7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56" h="71856">
                  <a:moveTo>
                    <a:pt x="65659" y="36197"/>
                  </a:moveTo>
                  <a:cubicBezTo>
                    <a:pt x="65659" y="52468"/>
                    <a:pt x="52468" y="65658"/>
                    <a:pt x="36197" y="65658"/>
                  </a:cubicBezTo>
                  <a:cubicBezTo>
                    <a:pt x="19926" y="65658"/>
                    <a:pt x="6736" y="52468"/>
                    <a:pt x="6736" y="36197"/>
                  </a:cubicBezTo>
                  <a:cubicBezTo>
                    <a:pt x="6736" y="19927"/>
                    <a:pt x="19926" y="6736"/>
                    <a:pt x="36197" y="6736"/>
                  </a:cubicBezTo>
                  <a:cubicBezTo>
                    <a:pt x="52468" y="6736"/>
                    <a:pt x="65659" y="19927"/>
                    <a:pt x="65659" y="36197"/>
                  </a:cubicBezTo>
                  <a:close/>
                </a:path>
              </a:pathLst>
            </a:custGeom>
            <a:solidFill>
              <a:srgbClr val="5091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Freeform: Shape 75">
            <a:extLst>
              <a:ext uri="{FF2B5EF4-FFF2-40B4-BE49-F238E27FC236}">
                <a16:creationId xmlns:a16="http://schemas.microsoft.com/office/drawing/2014/main" id="{79E94016-FF57-DC4B-8A21-D5EF715152CD}"/>
              </a:ext>
            </a:extLst>
          </p:cNvPr>
          <p:cNvSpPr/>
          <p:nvPr/>
        </p:nvSpPr>
        <p:spPr>
          <a:xfrm>
            <a:off x="6950648" y="2412417"/>
            <a:ext cx="1493794" cy="1621281"/>
          </a:xfrm>
          <a:custGeom>
            <a:avLst/>
            <a:gdLst>
              <a:gd name="connsiteX0" fmla="*/ 211706 w 215568"/>
              <a:gd name="connsiteY0" fmla="*/ 26250 h 287424"/>
              <a:gd name="connsiteX1" fmla="*/ 112904 w 215568"/>
              <a:gd name="connsiteY1" fmla="*/ 6939 h 287424"/>
              <a:gd name="connsiteX2" fmla="*/ 110389 w 215568"/>
              <a:gd name="connsiteY2" fmla="*/ 6939 h 287424"/>
              <a:gd name="connsiteX3" fmla="*/ 12036 w 215568"/>
              <a:gd name="connsiteY3" fmla="*/ 26250 h 287424"/>
              <a:gd name="connsiteX4" fmla="*/ 6737 w 215568"/>
              <a:gd name="connsiteY4" fmla="*/ 32627 h 287424"/>
              <a:gd name="connsiteX5" fmla="*/ 6737 w 215568"/>
              <a:gd name="connsiteY5" fmla="*/ 165022 h 287424"/>
              <a:gd name="connsiteX6" fmla="*/ 111646 w 215568"/>
              <a:gd name="connsiteY6" fmla="*/ 281788 h 287424"/>
              <a:gd name="connsiteX7" fmla="*/ 216556 w 215568"/>
              <a:gd name="connsiteY7" fmla="*/ 165022 h 287424"/>
              <a:gd name="connsiteX8" fmla="*/ 216556 w 215568"/>
              <a:gd name="connsiteY8" fmla="*/ 32627 h 287424"/>
              <a:gd name="connsiteX9" fmla="*/ 211706 w 215568"/>
              <a:gd name="connsiteY9" fmla="*/ 26250 h 287424"/>
              <a:gd name="connsiteX10" fmla="*/ 155928 w 215568"/>
              <a:gd name="connsiteY10" fmla="*/ 146250 h 287424"/>
              <a:gd name="connsiteX11" fmla="*/ 151347 w 215568"/>
              <a:gd name="connsiteY11" fmla="*/ 150741 h 287424"/>
              <a:gd name="connsiteX12" fmla="*/ 114521 w 215568"/>
              <a:gd name="connsiteY12" fmla="*/ 189094 h 287424"/>
              <a:gd name="connsiteX13" fmla="*/ 109760 w 215568"/>
              <a:gd name="connsiteY13" fmla="*/ 189094 h 287424"/>
              <a:gd name="connsiteX14" fmla="*/ 72934 w 215568"/>
              <a:gd name="connsiteY14" fmla="*/ 150561 h 287424"/>
              <a:gd name="connsiteX15" fmla="*/ 68353 w 215568"/>
              <a:gd name="connsiteY15" fmla="*/ 146070 h 287424"/>
              <a:gd name="connsiteX16" fmla="*/ 68111 w 215568"/>
              <a:gd name="connsiteY16" fmla="*/ 105803 h 287424"/>
              <a:gd name="connsiteX17" fmla="*/ 68353 w 215568"/>
              <a:gd name="connsiteY17" fmla="*/ 105561 h 287424"/>
              <a:gd name="connsiteX18" fmla="*/ 106976 w 215568"/>
              <a:gd name="connsiteY18" fmla="*/ 106190 h 287424"/>
              <a:gd name="connsiteX19" fmla="*/ 112545 w 215568"/>
              <a:gd name="connsiteY19" fmla="*/ 111399 h 287424"/>
              <a:gd name="connsiteX20" fmla="*/ 118203 w 215568"/>
              <a:gd name="connsiteY20" fmla="*/ 106190 h 287424"/>
              <a:gd name="connsiteX21" fmla="*/ 156736 w 215568"/>
              <a:gd name="connsiteY21" fmla="*/ 105561 h 287424"/>
              <a:gd name="connsiteX22" fmla="*/ 156368 w 215568"/>
              <a:gd name="connsiteY22" fmla="*/ 145827 h 287424"/>
              <a:gd name="connsiteX23" fmla="*/ 155928 w 215568"/>
              <a:gd name="connsiteY23" fmla="*/ 146250 h 287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15568" h="287424">
                <a:moveTo>
                  <a:pt x="211706" y="26250"/>
                </a:moveTo>
                <a:lnTo>
                  <a:pt x="112904" y="6939"/>
                </a:lnTo>
                <a:cubicBezTo>
                  <a:pt x="112086" y="6669"/>
                  <a:pt x="111206" y="6669"/>
                  <a:pt x="110389" y="6939"/>
                </a:cubicBezTo>
                <a:lnTo>
                  <a:pt x="12036" y="26250"/>
                </a:lnTo>
                <a:cubicBezTo>
                  <a:pt x="8960" y="26816"/>
                  <a:pt x="6728" y="29501"/>
                  <a:pt x="6737" y="32627"/>
                </a:cubicBezTo>
                <a:lnTo>
                  <a:pt x="6737" y="165022"/>
                </a:lnTo>
                <a:cubicBezTo>
                  <a:pt x="6737" y="229603"/>
                  <a:pt x="54611" y="281788"/>
                  <a:pt x="111646" y="281788"/>
                </a:cubicBezTo>
                <a:cubicBezTo>
                  <a:pt x="168682" y="281788"/>
                  <a:pt x="216556" y="229333"/>
                  <a:pt x="216556" y="165022"/>
                </a:cubicBezTo>
                <a:lnTo>
                  <a:pt x="216556" y="32627"/>
                </a:lnTo>
                <a:cubicBezTo>
                  <a:pt x="216609" y="29636"/>
                  <a:pt x="214604" y="26995"/>
                  <a:pt x="211706" y="26250"/>
                </a:cubicBezTo>
                <a:close/>
                <a:moveTo>
                  <a:pt x="155928" y="146250"/>
                </a:moveTo>
                <a:lnTo>
                  <a:pt x="151347" y="150741"/>
                </a:lnTo>
                <a:lnTo>
                  <a:pt x="114521" y="189094"/>
                </a:lnTo>
                <a:cubicBezTo>
                  <a:pt x="113178" y="190333"/>
                  <a:pt x="111103" y="190333"/>
                  <a:pt x="109760" y="189094"/>
                </a:cubicBezTo>
                <a:lnTo>
                  <a:pt x="72934" y="150561"/>
                </a:lnTo>
                <a:lnTo>
                  <a:pt x="68353" y="146070"/>
                </a:lnTo>
                <a:cubicBezTo>
                  <a:pt x="57167" y="135022"/>
                  <a:pt x="57058" y="116986"/>
                  <a:pt x="68111" y="105803"/>
                </a:cubicBezTo>
                <a:cubicBezTo>
                  <a:pt x="68191" y="105723"/>
                  <a:pt x="68271" y="105642"/>
                  <a:pt x="68353" y="105561"/>
                </a:cubicBezTo>
                <a:cubicBezTo>
                  <a:pt x="79356" y="95492"/>
                  <a:pt x="96306" y="95771"/>
                  <a:pt x="106976" y="106190"/>
                </a:cubicBezTo>
                <a:lnTo>
                  <a:pt x="112545" y="111399"/>
                </a:lnTo>
                <a:lnTo>
                  <a:pt x="118203" y="106190"/>
                </a:lnTo>
                <a:cubicBezTo>
                  <a:pt x="128842" y="95780"/>
                  <a:pt x="145763" y="95501"/>
                  <a:pt x="156736" y="105561"/>
                </a:cubicBezTo>
                <a:cubicBezTo>
                  <a:pt x="167753" y="116780"/>
                  <a:pt x="167589" y="134806"/>
                  <a:pt x="156368" y="145827"/>
                </a:cubicBezTo>
                <a:cubicBezTo>
                  <a:pt x="156223" y="145971"/>
                  <a:pt x="156076" y="146106"/>
                  <a:pt x="155928" y="146250"/>
                </a:cubicBezTo>
                <a:close/>
              </a:path>
            </a:pathLst>
          </a:custGeom>
          <a:solidFill>
            <a:srgbClr val="5091CD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86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CAB139A0-FD46-D64D-86C1-79A41331FFF7}"/>
              </a:ext>
            </a:extLst>
          </p:cNvPr>
          <p:cNvSpPr/>
          <p:nvPr/>
        </p:nvSpPr>
        <p:spPr>
          <a:xfrm>
            <a:off x="1399813" y="3390603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you </a:t>
            </a:r>
            <a:r>
              <a:rPr lang="en-US" sz="3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predict </a:t>
            </a:r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what’s going to happen?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9B2F38A-C3AD-0940-A533-7F8FDCC47246}"/>
              </a:ext>
            </a:extLst>
          </p:cNvPr>
          <p:cNvSpPr/>
          <p:nvPr/>
        </p:nvSpPr>
        <p:spPr>
          <a:xfrm>
            <a:off x="5790592" y="3390603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 you have </a:t>
            </a:r>
            <a:r>
              <a:rPr lang="en-US" sz="3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feasible &amp; impactful actions</a:t>
            </a:r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the prediction window?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40BB1396-48C3-204B-BD7D-A59475A70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2438" y="1226376"/>
            <a:ext cx="12001500" cy="1524000"/>
          </a:xfrm>
        </p:spPr>
        <p:txBody>
          <a:bodyPr anchor="t">
            <a:normAutofit/>
          </a:bodyPr>
          <a:lstStyle/>
          <a:p>
            <a:pPr algn="l"/>
            <a:r>
              <a:rPr lang="en-US" sz="5000" dirty="0">
                <a:latin typeface="Roboto Slab" pitchFamily="2" charset="0"/>
                <a:ea typeface="Roboto Slab" pitchFamily="2" charset="0"/>
              </a:rPr>
              <a:t>Asking if anticipatory action </a:t>
            </a:r>
            <a:br>
              <a:rPr lang="en-US" sz="5000" dirty="0">
                <a:latin typeface="Roboto Slab" pitchFamily="2" charset="0"/>
                <a:ea typeface="Roboto Slab" pitchFamily="2" charset="0"/>
              </a:rPr>
            </a:br>
            <a:r>
              <a:rPr lang="en-US" sz="5000" b="1" dirty="0">
                <a:latin typeface="Roboto Slab" pitchFamily="2" charset="0"/>
                <a:ea typeface="Roboto Slab" pitchFamily="2" charset="0"/>
              </a:rPr>
              <a:t>makes sense </a:t>
            </a:r>
            <a:r>
              <a:rPr lang="en-US" sz="5000" dirty="0">
                <a:latin typeface="Roboto Slab" pitchFamily="2" charset="0"/>
                <a:ea typeface="Roboto Slab" pitchFamily="2" charset="0"/>
              </a:rPr>
              <a:t>for specific disasters: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3187F94-D917-5348-A32F-DD15FF8BAECC}"/>
              </a:ext>
            </a:extLst>
          </p:cNvPr>
          <p:cNvSpPr/>
          <p:nvPr/>
        </p:nvSpPr>
        <p:spPr>
          <a:xfrm>
            <a:off x="10181369" y="3390603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you create a </a:t>
            </a:r>
            <a:r>
              <a:rPr lang="en-US" sz="3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plan backed by pre-arranged money?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E3E74F7-DA22-F34E-A3D8-401883FF7654}"/>
              </a:ext>
            </a:extLst>
          </p:cNvPr>
          <p:cNvGrpSpPr/>
          <p:nvPr/>
        </p:nvGrpSpPr>
        <p:grpSpPr>
          <a:xfrm>
            <a:off x="2800596" y="2845626"/>
            <a:ext cx="1143000" cy="1143000"/>
            <a:chOff x="3115964" y="2986744"/>
            <a:chExt cx="914400" cy="9144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8F8D94A-15CD-F140-83B8-E2FDADD7FA4A}"/>
                </a:ext>
              </a:extLst>
            </p:cNvPr>
            <p:cNvSpPr/>
            <p:nvPr/>
          </p:nvSpPr>
          <p:spPr>
            <a:xfrm>
              <a:off x="3115964" y="2986744"/>
              <a:ext cx="914400" cy="914400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9792C57-7347-184F-ACB8-96DD5FCC8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324051" y="3171559"/>
              <a:ext cx="514881" cy="514881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F191F03-61FE-D74B-B83F-7D472C44A6EB}"/>
              </a:ext>
            </a:extLst>
          </p:cNvPr>
          <p:cNvGrpSpPr/>
          <p:nvPr/>
        </p:nvGrpSpPr>
        <p:grpSpPr>
          <a:xfrm>
            <a:off x="7191375" y="2845626"/>
            <a:ext cx="1143000" cy="1143000"/>
            <a:chOff x="5272750" y="2057400"/>
            <a:chExt cx="914400" cy="9144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CD68C7A-8340-C045-8E6B-A7BA0F3AF61D}"/>
                </a:ext>
              </a:extLst>
            </p:cNvPr>
            <p:cNvSpPr/>
            <p:nvPr/>
          </p:nvSpPr>
          <p:spPr>
            <a:xfrm>
              <a:off x="5272750" y="2057400"/>
              <a:ext cx="914400" cy="914400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41FCE79-5A8B-4044-B2D0-E0B86691E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420328" y="2308143"/>
              <a:ext cx="523272" cy="370476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959AA45-8901-8643-A5A8-9EF6D3F4C34D}"/>
              </a:ext>
            </a:extLst>
          </p:cNvPr>
          <p:cNvGrpSpPr/>
          <p:nvPr/>
        </p:nvGrpSpPr>
        <p:grpSpPr>
          <a:xfrm>
            <a:off x="11582153" y="2845626"/>
            <a:ext cx="1143000" cy="1143000"/>
            <a:chOff x="8785372" y="1905000"/>
            <a:chExt cx="914400" cy="9144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D8CBAC-0155-9948-8EAF-5DBC8F85D8C5}"/>
                </a:ext>
              </a:extLst>
            </p:cNvPr>
            <p:cNvSpPr/>
            <p:nvPr/>
          </p:nvSpPr>
          <p:spPr>
            <a:xfrm>
              <a:off x="8785372" y="1905000"/>
              <a:ext cx="914400" cy="914400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2A56D28-B8C8-9E4F-B594-9DCEEAE1A3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22949" y="2199001"/>
              <a:ext cx="609600" cy="381000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758312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57" grpId="0" animBg="1"/>
      <p:bldP spid="5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CAB139A0-FD46-D64D-86C1-79A41331FFF7}"/>
              </a:ext>
            </a:extLst>
          </p:cNvPr>
          <p:cNvSpPr/>
          <p:nvPr/>
        </p:nvSpPr>
        <p:spPr>
          <a:xfrm>
            <a:off x="1399813" y="3390603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you </a:t>
            </a:r>
            <a:r>
              <a:rPr lang="en-US" sz="3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predict </a:t>
            </a:r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what’s going to happen?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9B2F38A-C3AD-0940-A533-7F8FDCC47246}"/>
              </a:ext>
            </a:extLst>
          </p:cNvPr>
          <p:cNvSpPr/>
          <p:nvPr/>
        </p:nvSpPr>
        <p:spPr>
          <a:xfrm>
            <a:off x="5790592" y="3390603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 you have </a:t>
            </a:r>
            <a:r>
              <a:rPr lang="en-US" sz="3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feasible &amp; impactful actions</a:t>
            </a:r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the prediction window?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40BB1396-48C3-204B-BD7D-A59475A70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2438" y="1226376"/>
            <a:ext cx="12001500" cy="1524000"/>
          </a:xfrm>
        </p:spPr>
        <p:txBody>
          <a:bodyPr anchor="t">
            <a:normAutofit/>
          </a:bodyPr>
          <a:lstStyle/>
          <a:p>
            <a:pPr algn="l"/>
            <a:r>
              <a:rPr lang="en-US" sz="5000" dirty="0">
                <a:latin typeface="Roboto Slab" pitchFamily="2" charset="0"/>
                <a:ea typeface="Roboto Slab" pitchFamily="2" charset="0"/>
              </a:rPr>
              <a:t>Asking if anticipatory action </a:t>
            </a:r>
            <a:br>
              <a:rPr lang="en-US" sz="5000" dirty="0">
                <a:latin typeface="Roboto Slab" pitchFamily="2" charset="0"/>
                <a:ea typeface="Roboto Slab" pitchFamily="2" charset="0"/>
              </a:rPr>
            </a:br>
            <a:r>
              <a:rPr lang="en-US" sz="5000" b="1" dirty="0">
                <a:latin typeface="Roboto Slab" pitchFamily="2" charset="0"/>
                <a:ea typeface="Roboto Slab" pitchFamily="2" charset="0"/>
              </a:rPr>
              <a:t>makes sense </a:t>
            </a:r>
            <a:r>
              <a:rPr lang="en-US" sz="5000" dirty="0">
                <a:latin typeface="Roboto Slab" pitchFamily="2" charset="0"/>
                <a:ea typeface="Roboto Slab" pitchFamily="2" charset="0"/>
              </a:rPr>
              <a:t>for specific disasters: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3187F94-D917-5348-A32F-DD15FF8BAECC}"/>
              </a:ext>
            </a:extLst>
          </p:cNvPr>
          <p:cNvSpPr/>
          <p:nvPr/>
        </p:nvSpPr>
        <p:spPr>
          <a:xfrm>
            <a:off x="10181369" y="3390603"/>
            <a:ext cx="3944569" cy="336027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0" tIns="685800" rIns="342900" bIns="342900" rtlCol="0" anchor="t" anchorCtr="0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you create a </a:t>
            </a:r>
            <a:r>
              <a:rPr lang="en-US" sz="3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plan backed by pre-arranged money?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E3E74F7-DA22-F34E-A3D8-401883FF7654}"/>
              </a:ext>
            </a:extLst>
          </p:cNvPr>
          <p:cNvGrpSpPr/>
          <p:nvPr/>
        </p:nvGrpSpPr>
        <p:grpSpPr>
          <a:xfrm>
            <a:off x="2800596" y="2845626"/>
            <a:ext cx="1143000" cy="1143000"/>
            <a:chOff x="3115964" y="2986744"/>
            <a:chExt cx="914400" cy="9144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8F8D94A-15CD-F140-83B8-E2FDADD7FA4A}"/>
                </a:ext>
              </a:extLst>
            </p:cNvPr>
            <p:cNvSpPr/>
            <p:nvPr/>
          </p:nvSpPr>
          <p:spPr>
            <a:xfrm>
              <a:off x="3115964" y="2986744"/>
              <a:ext cx="914400" cy="914400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9792C57-7347-184F-ACB8-96DD5FCC8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324051" y="3171559"/>
              <a:ext cx="514881" cy="514881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F191F03-61FE-D74B-B83F-7D472C44A6EB}"/>
              </a:ext>
            </a:extLst>
          </p:cNvPr>
          <p:cNvGrpSpPr/>
          <p:nvPr/>
        </p:nvGrpSpPr>
        <p:grpSpPr>
          <a:xfrm>
            <a:off x="7191375" y="2845626"/>
            <a:ext cx="1143000" cy="1143000"/>
            <a:chOff x="5272750" y="2057400"/>
            <a:chExt cx="914400" cy="9144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CD68C7A-8340-C045-8E6B-A7BA0F3AF61D}"/>
                </a:ext>
              </a:extLst>
            </p:cNvPr>
            <p:cNvSpPr/>
            <p:nvPr/>
          </p:nvSpPr>
          <p:spPr>
            <a:xfrm>
              <a:off x="5272750" y="2057400"/>
              <a:ext cx="914400" cy="914400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41FCE79-5A8B-4044-B2D0-E0B86691E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420328" y="2308143"/>
              <a:ext cx="523272" cy="370476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959AA45-8901-8643-A5A8-9EF6D3F4C34D}"/>
              </a:ext>
            </a:extLst>
          </p:cNvPr>
          <p:cNvGrpSpPr/>
          <p:nvPr/>
        </p:nvGrpSpPr>
        <p:grpSpPr>
          <a:xfrm>
            <a:off x="11582153" y="2845626"/>
            <a:ext cx="1143000" cy="1143000"/>
            <a:chOff x="8785372" y="1905000"/>
            <a:chExt cx="914400" cy="9144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D8CBAC-0155-9948-8EAF-5DBC8F85D8C5}"/>
                </a:ext>
              </a:extLst>
            </p:cNvPr>
            <p:cNvSpPr/>
            <p:nvPr/>
          </p:nvSpPr>
          <p:spPr>
            <a:xfrm>
              <a:off x="8785372" y="1905000"/>
              <a:ext cx="914400" cy="914400"/>
            </a:xfrm>
            <a:prstGeom prst="ellipse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 dirty="0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2A56D28-B8C8-9E4F-B594-9DCEEAE1A3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  <a14:imgEffect>
                        <a14:brightnessContrast bright="-8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22949" y="2199001"/>
              <a:ext cx="609600" cy="381000"/>
            </a:xfrm>
            <a:prstGeom prst="rect">
              <a:avLst/>
            </a:prstGeom>
            <a:noFill/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96576D60-2CD2-3048-A8D8-DDDF2CC63A79}"/>
              </a:ext>
            </a:extLst>
          </p:cNvPr>
          <p:cNvSpPr/>
          <p:nvPr/>
        </p:nvSpPr>
        <p:spPr>
          <a:xfrm>
            <a:off x="2505438" y="2750376"/>
            <a:ext cx="10477500" cy="4536615"/>
          </a:xfrm>
          <a:prstGeom prst="rect">
            <a:avLst/>
          </a:prstGeom>
          <a:solidFill>
            <a:srgbClr val="E71B26"/>
          </a:solidFill>
          <a:ln>
            <a:noFill/>
          </a:ln>
          <a:effectLst>
            <a:outerShdw blurRad="749300" dist="38100" dir="10800000" algn="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0" tIns="342900" rIns="685800" bIns="342900" rtlCol="0" anchor="ctr" anchorCtr="0"/>
          <a:lstStyle/>
          <a:p>
            <a:pPr algn="ctr">
              <a:spcAft>
                <a:spcPts val="1250"/>
              </a:spcAft>
            </a:pPr>
            <a:r>
              <a:rPr lang="en-US" sz="325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If the answer is “no” to one or more questions, then anticipatory action </a:t>
            </a:r>
            <a:r>
              <a:rPr lang="en-US" sz="325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doesn’t currently</a:t>
            </a:r>
            <a:br>
              <a:rPr lang="en-US" sz="325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325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make sense for that specific type of disaster. </a:t>
            </a:r>
            <a:br>
              <a:rPr lang="en-US" sz="325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75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>
              <a:spcAft>
                <a:spcPts val="1250"/>
              </a:spcAft>
            </a:pPr>
            <a:r>
              <a:rPr lang="en-US" sz="225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But other potential prediction methodologies and triggers should</a:t>
            </a:r>
            <a:br>
              <a:rPr lang="en-US" sz="225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25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 explored with forecasting experts, and new meaningful actions</a:t>
            </a:r>
            <a:br>
              <a:rPr lang="en-US" sz="225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25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could be developed for the forecast window.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D7DEA53-5984-C944-B1E0-E10613C7E2A6}"/>
              </a:ext>
            </a:extLst>
          </p:cNvPr>
          <p:cNvGrpSpPr/>
          <p:nvPr/>
        </p:nvGrpSpPr>
        <p:grpSpPr>
          <a:xfrm>
            <a:off x="6905625" y="1950539"/>
            <a:ext cx="1428750" cy="1220390"/>
            <a:chOff x="9217144" y="2209800"/>
            <a:chExt cx="2596748" cy="2218054"/>
          </a:xfrm>
          <a:effectLst>
            <a:outerShdw blurRad="508000" dist="38100" dir="5400000" algn="t" rotWithShape="0">
              <a:prstClr val="black">
                <a:alpha val="25000"/>
              </a:prstClr>
            </a:outerShdw>
          </a:effectLst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F1F1525-F25A-4143-A067-655FD030A699}"/>
                </a:ext>
              </a:extLst>
            </p:cNvPr>
            <p:cNvSpPr/>
            <p:nvPr/>
          </p:nvSpPr>
          <p:spPr>
            <a:xfrm>
              <a:off x="10210800" y="2743200"/>
              <a:ext cx="609600" cy="14477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50"/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0FED2119-5EFE-5749-9AB7-B317B453B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217144" y="2209800"/>
              <a:ext cx="2596748" cy="2218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064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4" ac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25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2" grpId="1" animBg="1"/>
      <p:bldP spid="32" grpId="2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CE190F442C2D4B800AFA164C31EEF2" ma:contentTypeVersion="12" ma:contentTypeDescription="Create a new document." ma:contentTypeScope="" ma:versionID="743f7891c48d013900154a82024ca2eb">
  <xsd:schema xmlns:xsd="http://www.w3.org/2001/XMLSchema" xmlns:xs="http://www.w3.org/2001/XMLSchema" xmlns:p="http://schemas.microsoft.com/office/2006/metadata/properties" xmlns:ns2="2a593982-53a7-4f30-8e12-bdf1f8013045" xmlns:ns3="3bd395f5-4b1d-4ca2-be1f-14a7162cfbfe" targetNamespace="http://schemas.microsoft.com/office/2006/metadata/properties" ma:root="true" ma:fieldsID="7dc62a71ff2392bbd60121427f611c22" ns2:_="" ns3:_="">
    <xsd:import namespace="2a593982-53a7-4f30-8e12-bdf1f8013045"/>
    <xsd:import namespace="3bd395f5-4b1d-4ca2-be1f-14a7162cfb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593982-53a7-4f30-8e12-bdf1f80130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d395f5-4b1d-4ca2-be1f-14a7162cfbf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3bd395f5-4b1d-4ca2-be1f-14a7162cfbfe">
      <UserInfo>
        <DisplayName>Dirk-Jan Omtzigt</DisplayName>
        <AccountId>20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5F12201A-65FD-4777-8AEB-C792F24DC52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D0E9CB-5B22-4274-9054-A9D32DD73D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a593982-53a7-4f30-8e12-bdf1f8013045"/>
    <ds:schemaRef ds:uri="3bd395f5-4b1d-4ca2-be1f-14a7162cfb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71936C7-A646-4EC9-AF74-51327F63EC73}">
  <ds:schemaRefs>
    <ds:schemaRef ds:uri="http://schemas.microsoft.com/office/2006/metadata/properties"/>
    <ds:schemaRef ds:uri="http://schemas.microsoft.com/office/infopath/2007/PartnerControls"/>
    <ds:schemaRef ds:uri="27112fee-d6ea-45a2-bb76-b45e2e1d872d"/>
    <ds:schemaRef ds:uri="3bd395f5-4b1d-4ca2-be1f-14a7162cfbf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40384</TotalTime>
  <Words>381</Words>
  <Application>Microsoft Office PowerPoint</Application>
  <PresentationFormat>Custom</PresentationFormat>
  <Paragraphs>65</Paragraphs>
  <Slides>10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What does traditional response look like?</vt:lpstr>
      <vt:lpstr>What does anticipatory action look like?</vt:lpstr>
      <vt:lpstr>What does anticipatory action look like?</vt:lpstr>
      <vt:lpstr>Impact reduction &amp; anticipatory action</vt:lpstr>
      <vt:lpstr>Rationale for anticipatory action</vt:lpstr>
      <vt:lpstr>Asking if anticipatory action  makes sense for specific disasters:</vt:lpstr>
      <vt:lpstr>Asking if anticipatory action  makes sense for specific disasters:</vt:lpstr>
      <vt:lpstr>Asking if anticipatory action  makes sense for specific disasters: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social media cards donors copy</dc:title>
  <dc:creator>Cécilia LOENNERFORS</dc:creator>
  <cp:lastModifiedBy>Julia Wittig</cp:lastModifiedBy>
  <cp:revision>352</cp:revision>
  <cp:lastPrinted>2019-08-18T19:21:44Z</cp:lastPrinted>
  <dcterms:created xsi:type="dcterms:W3CDTF">2018-04-13T20:50:19Z</dcterms:created>
  <dcterms:modified xsi:type="dcterms:W3CDTF">2021-07-19T18:36:05Z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2018-02-22T00:00:00Z</vt:filetime>
  </property>
  <property fmtid="{D5CDD505-2E9C-101B-9397-08002B2CF9AE}" pid="3" name="Creator">
    <vt:lpwstr>Adobe Illustrator CC 22.0 (Macintosh)</vt:lpwstr>
  </property>
  <property fmtid="{D5CDD505-2E9C-101B-9397-08002B2CF9AE}" pid="4" name="LastSaved">
    <vt:filetime>2018-04-13T00:00:00Z</vt:filetime>
  </property>
  <property fmtid="{D5CDD505-2E9C-101B-9397-08002B2CF9AE}" pid="5" name="ContentTypeId">
    <vt:lpwstr>0x0101008BCE190F442C2D4B800AFA164C31EEF2</vt:lpwstr>
  </property>
  <property fmtid="{D5CDD505-2E9C-101B-9397-08002B2CF9AE}" pid="6" name="AuthorIds_UIVersion_512">
    <vt:lpwstr>13</vt:lpwstr>
  </property>
</Properties>
</file>